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23"/>
  </p:notesMasterIdLst>
  <p:sldIdLst>
    <p:sldId id="312" r:id="rId5"/>
    <p:sldId id="311" r:id="rId6"/>
    <p:sldId id="314" r:id="rId7"/>
    <p:sldId id="299" r:id="rId8"/>
    <p:sldId id="256" r:id="rId9"/>
    <p:sldId id="315" r:id="rId10"/>
    <p:sldId id="290" r:id="rId11"/>
    <p:sldId id="287" r:id="rId12"/>
    <p:sldId id="305" r:id="rId13"/>
    <p:sldId id="306" r:id="rId14"/>
    <p:sldId id="291" r:id="rId15"/>
    <p:sldId id="307" r:id="rId16"/>
    <p:sldId id="308" r:id="rId17"/>
    <p:sldId id="309" r:id="rId18"/>
    <p:sldId id="310" r:id="rId19"/>
    <p:sldId id="302" r:id="rId20"/>
    <p:sldId id="303"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12F"/>
    <a:srgbClr val="C9BD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8248D1-B0FF-43C0-9981-4BB98A4AE7CD}" v="1" dt="2024-02-28T10:46:36.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95" autoAdjust="0"/>
  </p:normalViewPr>
  <p:slideViewPr>
    <p:cSldViewPr snapToGrid="0">
      <p:cViewPr varScale="1">
        <p:scale>
          <a:sx n="77" d="100"/>
          <a:sy n="77" d="100"/>
        </p:scale>
        <p:origin x="1068"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indell" userId="7360ec97-78cf-4401-9d11-83e98c93359b" providerId="ADAL" clId="{D58248D1-B0FF-43C0-9981-4BB98A4AE7CD}"/>
    <pc:docChg chg="delSld modSld">
      <pc:chgData name="Daniel  Kindell" userId="7360ec97-78cf-4401-9d11-83e98c93359b" providerId="ADAL" clId="{D58248D1-B0FF-43C0-9981-4BB98A4AE7CD}" dt="2024-02-28T10:45:06.928" v="32" actId="1038"/>
      <pc:docMkLst>
        <pc:docMk/>
      </pc:docMkLst>
      <pc:sldChg chg="addSp modSp mod">
        <pc:chgData name="Daniel  Kindell" userId="7360ec97-78cf-4401-9d11-83e98c93359b" providerId="ADAL" clId="{D58248D1-B0FF-43C0-9981-4BB98A4AE7CD}" dt="2024-02-28T10:45:06.928" v="32" actId="1038"/>
        <pc:sldMkLst>
          <pc:docMk/>
          <pc:sldMk cId="1700016332" sldId="274"/>
        </pc:sldMkLst>
        <pc:spChg chg="add mod">
          <ac:chgData name="Daniel  Kindell" userId="7360ec97-78cf-4401-9d11-83e98c93359b" providerId="ADAL" clId="{D58248D1-B0FF-43C0-9981-4BB98A4AE7CD}" dt="2024-02-28T10:45:06.928" v="32" actId="1038"/>
          <ac:spMkLst>
            <pc:docMk/>
            <pc:sldMk cId="1700016332" sldId="274"/>
            <ac:spMk id="15" creationId="{27A903E8-1CF7-E353-2351-AB2DD44BEBC4}"/>
          </ac:spMkLst>
        </pc:spChg>
      </pc:sldChg>
      <pc:sldChg chg="del">
        <pc:chgData name="Daniel  Kindell" userId="7360ec97-78cf-4401-9d11-83e98c93359b" providerId="ADAL" clId="{D58248D1-B0FF-43C0-9981-4BB98A4AE7CD}" dt="2024-02-28T10:44:30.422" v="0" actId="47"/>
        <pc:sldMkLst>
          <pc:docMk/>
          <pc:sldMk cId="2330791664"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B07E-52FA-4F0A-A4C3-F5C2BF1E0E2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A916C-89C2-442B-9DC2-CA60142A25DA}" type="slidenum">
              <a:rPr lang="en-US" smtClean="0"/>
              <a:t>‹#›</a:t>
            </a:fld>
            <a:endParaRPr lang="en-US"/>
          </a:p>
        </p:txBody>
      </p:sp>
    </p:spTree>
    <p:extLst>
      <p:ext uri="{BB962C8B-B14F-4D97-AF65-F5344CB8AC3E}">
        <p14:creationId xmlns:p14="http://schemas.microsoft.com/office/powerpoint/2010/main" val="242647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NWX4ggLoJy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61963" algn="l"/>
              </a:tabLst>
            </a:pPr>
            <a:r>
              <a:rPr lang="en-US" dirty="0"/>
              <a:t>Sometimes referred to as the Last Command, these were Jesus’ last words to His disciples before he ascended into heaven, "go and tell other people the good news of God’s love." Jesus wanted everyone, all people, in the world to know God and love one another. Everyone is called to share this good news with others. We are all called to tell other people about God.  </a:t>
            </a:r>
          </a:p>
          <a:p>
            <a:pPr>
              <a:tabLst>
                <a:tab pos="461963" algn="l"/>
              </a:tabLst>
            </a:pPr>
            <a:endParaRPr lang="en-US" dirty="0"/>
          </a:p>
          <a:p>
            <a:pPr>
              <a:tabLst>
                <a:tab pos="461963" algn="l"/>
              </a:tabLst>
            </a:pPr>
            <a:r>
              <a:rPr lang="en-US" dirty="0"/>
              <a:t>The Great Commission is also the mission of the Orthodox Christian Mission Center (OCMC), the missions and evangelism agency of the Assembly of Canonical Orthodox Bishops of the United States. OCMC’s mission is to “make disciples of all nations” by bringing people to Christ and His Church.</a:t>
            </a:r>
          </a:p>
        </p:txBody>
      </p:sp>
      <p:sp>
        <p:nvSpPr>
          <p:cNvPr id="4" name="Slide Number Placeholder 3"/>
          <p:cNvSpPr>
            <a:spLocks noGrp="1"/>
          </p:cNvSpPr>
          <p:nvPr>
            <p:ph type="sldNum" sz="quarter" idx="5"/>
          </p:nvPr>
        </p:nvSpPr>
        <p:spPr/>
        <p:txBody>
          <a:bodyPr/>
          <a:lstStyle/>
          <a:p>
            <a:fld id="{E66A916C-89C2-442B-9DC2-CA60142A25DA}" type="slidenum">
              <a:rPr lang="en-US" smtClean="0"/>
              <a:t>2</a:t>
            </a:fld>
            <a:endParaRPr lang="en-US"/>
          </a:p>
        </p:txBody>
      </p:sp>
    </p:spTree>
    <p:extLst>
      <p:ext uri="{BB962C8B-B14F-4D97-AF65-F5344CB8AC3E}">
        <p14:creationId xmlns:p14="http://schemas.microsoft.com/office/powerpoint/2010/main" val="414084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31723"/>
            <a:ext cx="5486400" cy="3937205"/>
          </a:xfrm>
        </p:spPr>
        <p:txBody>
          <a:bodyPr/>
          <a:lstStyle/>
          <a:p>
            <a:pPr>
              <a:lnSpc>
                <a:spcPct val="130000"/>
              </a:lnSpc>
              <a:tabLst>
                <a:tab pos="461963" algn="l"/>
              </a:tabLst>
            </a:pPr>
            <a:r>
              <a:rPr lang="en-US" sz="1800" b="1" kern="100" dirty="0">
                <a:effectLst/>
                <a:latin typeface="Times New Roman" panose="02020603050405020304" pitchFamily="18" charset="0"/>
                <a:ea typeface="Calibri" panose="020F0502020204030204" pitchFamily="34" charset="0"/>
                <a:cs typeface="Calibri" panose="020F0502020204030204" pitchFamily="34" charset="0"/>
              </a:rPr>
              <a:t>Slide 11</a:t>
            </a:r>
          </a:p>
          <a:p>
            <a:pPr>
              <a:lnSpc>
                <a:spcPct val="130000"/>
              </a:lnSpc>
              <a:tabLst>
                <a:tab pos="461963" algn="l"/>
              </a:tabLst>
            </a:pPr>
            <a:endParaRPr lang="en-US" sz="1800" b="1" kern="100" dirty="0">
              <a:effectLst/>
              <a:latin typeface="Times New Roman" panose="02020603050405020304" pitchFamily="18" charset="0"/>
              <a:ea typeface="Calibri" panose="020F0502020204030204" pitchFamily="34" charset="0"/>
              <a:cs typeface="Calibri" panose="020F0502020204030204" pitchFamily="34" charset="0"/>
            </a:endParaRPr>
          </a:p>
          <a:p>
            <a:pPr algn="l" rtl="0" fontAlgn="base"/>
            <a:r>
              <a:rPr lang="en-US" sz="1800" b="0" i="0" dirty="0">
                <a:solidFill>
                  <a:srgbClr val="000000"/>
                </a:solidFill>
                <a:effectLst/>
                <a:latin typeface="Times New Roman" panose="02020603050405020304" pitchFamily="18" charset="0"/>
              </a:rPr>
              <a:t>Michael and Megan work alongside Fr. Bartholomew and his wife </a:t>
            </a:r>
            <a:r>
              <a:rPr lang="en-US" sz="1800" b="0" i="0" dirty="0" err="1">
                <a:solidFill>
                  <a:srgbClr val="000000"/>
                </a:solidFill>
                <a:effectLst/>
                <a:latin typeface="Times New Roman" panose="02020603050405020304" pitchFamily="18" charset="0"/>
              </a:rPr>
              <a:t>Presbytera</a:t>
            </a:r>
            <a:r>
              <a:rPr lang="en-US" sz="1800" b="0" i="0" dirty="0">
                <a:solidFill>
                  <a:srgbClr val="000000"/>
                </a:solidFill>
                <a:effectLst/>
                <a:latin typeface="Times New Roman" panose="02020603050405020304" pitchFamily="18" charset="0"/>
              </a:rPr>
              <a:t> Lydia, whom they had met in Fiji, helping to restore the Church in Tonga. Even their children help to serve by chopping weeds on the church grounds and chanting during the services.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The challenge to each of us is, first, to live the Orthodox life: to live so that the gospel of peace shines through us to everyone around us. Next, we pray and ask God how He wants us to help and serve His Church. What are some things you can start doing from now to bring the gospel of peace to others? </a:t>
            </a:r>
            <a:r>
              <a:rPr lang="en-US" sz="2800" b="0" i="0" dirty="0">
                <a:solidFill>
                  <a:srgbClr val="000000"/>
                </a:solidFill>
                <a:effectLst/>
                <a:latin typeface="Times New Roman" panose="02020603050405020304" pitchFamily="18" charset="0"/>
              </a:rPr>
              <a:t>You can help clean up your community like the Jones and Fr. Bartholomew’s children as seen in the picture.</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11</a:t>
            </a:fld>
            <a:endParaRPr lang="en-US"/>
          </a:p>
        </p:txBody>
      </p:sp>
    </p:spTree>
    <p:extLst>
      <p:ext uri="{BB962C8B-B14F-4D97-AF65-F5344CB8AC3E}">
        <p14:creationId xmlns:p14="http://schemas.microsoft.com/office/powerpoint/2010/main" val="4167743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tabLst>
                <a:tab pos="461963"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Slide 12</a:t>
            </a:r>
          </a:p>
          <a:p>
            <a:pPr>
              <a:lnSpc>
                <a:spcPct val="150000"/>
              </a:lnSpc>
              <a:tabLst>
                <a:tab pos="461963" algn="l"/>
              </a:tabLst>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l" rtl="0" fontAlgn="base"/>
            <a:r>
              <a:rPr lang="en-US" sz="1800" b="0" i="0" dirty="0">
                <a:solidFill>
                  <a:srgbClr val="000000"/>
                </a:solidFill>
                <a:effectLst/>
                <a:latin typeface="Times New Roman" panose="02020603050405020304" pitchFamily="18" charset="0"/>
              </a:rPr>
              <a:t>Fr. Bartholomew (right) and his family came to Tonga to be missionaries by Archdiocese of New Zealand, and he now serves as the priest for the Tonga mission. Michael and Fr. Bartholomew are working together to tell people about Jesus. That God loves all people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Although he is not a priest, God called Michael to use his gifts as a carpenter and Megan to use her gifts as a teacher and mother. Both are actively contributing to the growth of the Church in Tonga as OCMC Missionaries. When asked why his family became missionaries, </a:t>
            </a:r>
            <a:r>
              <a:rPr lang="en-US" sz="1800" b="0" i="0" dirty="0">
                <a:effectLst/>
                <a:latin typeface="Times New Roman" panose="02020603050405020304" pitchFamily="18" charset="0"/>
              </a:rPr>
              <a:t>Michael said, “We came because we could, and no one else was coming.” </a:t>
            </a:r>
          </a:p>
          <a:p>
            <a:pPr algn="l"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Their mission work in Tonga is supported by OCMC and its many supporters in the United States who believe in the important work of Orthodox missions.  </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12</a:t>
            </a:fld>
            <a:endParaRPr lang="en-US"/>
          </a:p>
        </p:txBody>
      </p:sp>
    </p:spTree>
    <p:extLst>
      <p:ext uri="{BB962C8B-B14F-4D97-AF65-F5344CB8AC3E}">
        <p14:creationId xmlns:p14="http://schemas.microsoft.com/office/powerpoint/2010/main" val="310122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Slide 13 </a:t>
            </a:r>
          </a:p>
          <a:p>
            <a:pPr marL="0" marR="0">
              <a:spcBef>
                <a:spcPts val="0"/>
              </a:spcBef>
              <a:spcAft>
                <a:spcPts val="0"/>
              </a:spcAft>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0" i="0" dirty="0">
                <a:solidFill>
                  <a:srgbClr val="000000"/>
                </a:solidFill>
                <a:effectLst/>
                <a:latin typeface="Times New Roman" panose="02020603050405020304" pitchFamily="18" charset="0"/>
              </a:rPr>
              <a:t>For now, they celebrate the liturgy in the small chapel of Saints Peter and Paul. Every day, work on the church continues, and soon it will be ready. Already, the Church itself has begun to tell the people of Tonga that, “God has come to live among the people.”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13</a:t>
            </a:fld>
            <a:endParaRPr lang="en-US"/>
          </a:p>
        </p:txBody>
      </p:sp>
    </p:spTree>
    <p:extLst>
      <p:ext uri="{BB962C8B-B14F-4D97-AF65-F5344CB8AC3E}">
        <p14:creationId xmlns:p14="http://schemas.microsoft.com/office/powerpoint/2010/main" val="1190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Slide 14</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b="0" i="0" dirty="0">
                <a:solidFill>
                  <a:srgbClr val="000000"/>
                </a:solidFill>
                <a:effectLst/>
                <a:latin typeface="Times New Roman" panose="02020603050405020304" pitchFamily="18" charset="0"/>
              </a:rPr>
              <a:t>The Jones family and Fr. Bartholomew and Pres. Lydia’s family are living an Orthodox life while building the church. They are the “beautiful feet” that bring the gospel of peace to Tonga. They understand that growing the Church will take time, as relationships require years to build. Please pray </a:t>
            </a:r>
            <a:r>
              <a:rPr lang="en-US" sz="1800" b="0" i="0">
                <a:solidFill>
                  <a:srgbClr val="000000"/>
                </a:solidFill>
                <a:effectLst/>
                <a:latin typeface="Times New Roman" panose="02020603050405020304" pitchFamily="18" charset="0"/>
              </a:rPr>
              <a:t>for them, </a:t>
            </a:r>
            <a:r>
              <a:rPr lang="en-US" sz="1800" b="0" i="0" dirty="0">
                <a:solidFill>
                  <a:srgbClr val="000000"/>
                </a:solidFill>
                <a:effectLst/>
                <a:latin typeface="Times New Roman" panose="02020603050405020304" pitchFamily="18" charset="0"/>
              </a:rPr>
              <a:t>and also for all those whose lives they will touch with the good news of God’s love. </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14</a:t>
            </a:fld>
            <a:endParaRPr lang="en-US"/>
          </a:p>
        </p:txBody>
      </p:sp>
    </p:spTree>
    <p:extLst>
      <p:ext uri="{BB962C8B-B14F-4D97-AF65-F5344CB8AC3E}">
        <p14:creationId xmlns:p14="http://schemas.microsoft.com/office/powerpoint/2010/main" val="2448621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tabLst>
                <a:tab pos="461963" algn="l"/>
              </a:tabLs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Slide 15 </a:t>
            </a:r>
          </a:p>
          <a:p>
            <a:pPr>
              <a:lnSpc>
                <a:spcPct val="150000"/>
              </a:lnSpc>
              <a:tabLst>
                <a:tab pos="461963" algn="l"/>
              </a:tabLst>
            </a:pPr>
            <a:endPar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tabLst>
                <a:tab pos="461963"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Tonga Mission Tour – 4 minutes video introducing the people in Tonga and the Jones Family.</a:t>
            </a:r>
          </a:p>
          <a:p>
            <a:pPr>
              <a:lnSpc>
                <a:spcPct val="150000"/>
              </a:lnSpc>
              <a:tabLst>
                <a:tab pos="461963" algn="l"/>
              </a:tabLs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tabLst>
                <a:tab pos="461963"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On YouTube at: </a:t>
            </a:r>
            <a:r>
              <a:rPr lang="en-US" sz="1800" b="0" i="0" u="none" strike="noStrike" dirty="0">
                <a:effectLst/>
                <a:latin typeface="Times New Roman" panose="02020603050405020304" pitchFamily="18" charset="0"/>
                <a:hlinkClick r:id="rId3"/>
              </a:rPr>
              <a:t>https://youtu.be/NWX4ggLoJyE</a:t>
            </a:r>
            <a:r>
              <a:rPr lang="en-US" sz="1800" b="0" i="0" u="none" strike="noStrike" dirty="0">
                <a:effectLst/>
                <a:latin typeface="Times New Roman" panose="02020603050405020304" pitchFamily="18" charset="0"/>
              </a:rPr>
              <a:t>.</a:t>
            </a:r>
            <a:r>
              <a:rPr lang="en-US" sz="1800" b="0" i="0" dirty="0">
                <a:solidFill>
                  <a:srgbClr val="000000"/>
                </a:solidFill>
                <a:effectLst/>
                <a:latin typeface="Calibri" panose="020F0502020204030204" pitchFamily="34" charset="0"/>
              </a:rPr>
              <a:t> </a:t>
            </a:r>
            <a:r>
              <a:rPr lang="en-US" sz="1800" b="0" i="0" u="none" strike="noStrike" baseline="30000" dirty="0">
                <a:solidFill>
                  <a:schemeClr val="tx1"/>
                </a:solidFill>
                <a:latin typeface="Montserrat" panose="00000500000000000000" pitchFamily="50" charset="0"/>
              </a:rPr>
              <a:t>		</a:t>
            </a:r>
            <a:endPar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15</a:t>
            </a:fld>
            <a:endParaRPr lang="en-US"/>
          </a:p>
        </p:txBody>
      </p:sp>
    </p:spTree>
    <p:extLst>
      <p:ext uri="{BB962C8B-B14F-4D97-AF65-F5344CB8AC3E}">
        <p14:creationId xmlns:p14="http://schemas.microsoft.com/office/powerpoint/2010/main" val="210986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15</a:t>
            </a:r>
          </a:p>
          <a:p>
            <a:r>
              <a:rPr lang="en-US"/>
              <a:t>Activity 1 – Complete the fill in the blank with the correct word picture.</a:t>
            </a:r>
          </a:p>
        </p:txBody>
      </p:sp>
      <p:sp>
        <p:nvSpPr>
          <p:cNvPr id="4" name="Slide Number Placeholder 3"/>
          <p:cNvSpPr>
            <a:spLocks noGrp="1"/>
          </p:cNvSpPr>
          <p:nvPr>
            <p:ph type="sldNum" sz="quarter" idx="5"/>
          </p:nvPr>
        </p:nvSpPr>
        <p:spPr/>
        <p:txBody>
          <a:bodyPr/>
          <a:lstStyle/>
          <a:p>
            <a:fld id="{E66A916C-89C2-442B-9DC2-CA60142A25DA}" type="slidenum">
              <a:rPr lang="en-US" smtClean="0"/>
              <a:t>16</a:t>
            </a:fld>
            <a:endParaRPr lang="en-US"/>
          </a:p>
        </p:txBody>
      </p:sp>
    </p:spTree>
    <p:extLst>
      <p:ext uri="{BB962C8B-B14F-4D97-AF65-F5344CB8AC3E}">
        <p14:creationId xmlns:p14="http://schemas.microsoft.com/office/powerpoint/2010/main" val="1392791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16 </a:t>
            </a:r>
          </a:p>
          <a:p>
            <a:r>
              <a:rPr lang="en-US"/>
              <a:t>Answer Key to Activity 1</a:t>
            </a:r>
          </a:p>
        </p:txBody>
      </p:sp>
      <p:sp>
        <p:nvSpPr>
          <p:cNvPr id="4" name="Slide Number Placeholder 3"/>
          <p:cNvSpPr>
            <a:spLocks noGrp="1"/>
          </p:cNvSpPr>
          <p:nvPr>
            <p:ph type="sldNum" sz="quarter" idx="5"/>
          </p:nvPr>
        </p:nvSpPr>
        <p:spPr/>
        <p:txBody>
          <a:bodyPr/>
          <a:lstStyle/>
          <a:p>
            <a:fld id="{E66A916C-89C2-442B-9DC2-CA60142A25DA}" type="slidenum">
              <a:rPr lang="en-US" smtClean="0"/>
              <a:t>17</a:t>
            </a:fld>
            <a:endParaRPr lang="en-US"/>
          </a:p>
        </p:txBody>
      </p:sp>
    </p:spTree>
    <p:extLst>
      <p:ext uri="{BB962C8B-B14F-4D97-AF65-F5344CB8AC3E}">
        <p14:creationId xmlns:p14="http://schemas.microsoft.com/office/powerpoint/2010/main" val="4268189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tabLst>
                <a:tab pos="461963" algn="l"/>
              </a:tabLst>
            </a:pPr>
            <a:r>
              <a:rPr lang="en-US" sz="1800" b="1" dirty="0">
                <a:latin typeface="Times New Roman" panose="02020603050405020304" pitchFamily="18" charset="0"/>
                <a:cs typeface="Times New Roman" panose="02020603050405020304" pitchFamily="18" charset="0"/>
              </a:rPr>
              <a:t>Slide 18</a:t>
            </a:r>
            <a:endParaRPr lang="en-US" sz="1800" dirty="0">
              <a:latin typeface="Times New Roman" panose="02020603050405020304" pitchFamily="18" charset="0"/>
              <a:cs typeface="Times New Roman" panose="02020603050405020304" pitchFamily="18" charset="0"/>
            </a:endParaRPr>
          </a:p>
          <a:p>
            <a:pPr>
              <a:lnSpc>
                <a:spcPct val="120000"/>
              </a:lnSpc>
              <a:tabLst>
                <a:tab pos="461963" algn="l"/>
              </a:tabLst>
            </a:pPr>
            <a:endParaRPr lang="en-US" sz="1800" b="1" i="0" dirty="0">
              <a:effectLst/>
              <a:latin typeface="Times New Roman" panose="02020603050405020304" pitchFamily="18" charset="0"/>
            </a:endParaRPr>
          </a:p>
          <a:p>
            <a:pPr>
              <a:lnSpc>
                <a:spcPct val="120000"/>
              </a:lnSpc>
              <a:tabLst>
                <a:tab pos="461963" algn="l"/>
              </a:tabLst>
            </a:pPr>
            <a:r>
              <a:rPr lang="en-US" sz="1800" b="1" i="0" dirty="0">
                <a:effectLst/>
                <a:latin typeface="Times New Roman" panose="02020603050405020304" pitchFamily="18" charset="0"/>
              </a:rPr>
              <a:t>Pray</a:t>
            </a:r>
            <a:r>
              <a:rPr lang="en-US" sz="1800" b="0" i="0" dirty="0">
                <a:effectLst/>
                <a:latin typeface="Times New Roman" panose="02020603050405020304" pitchFamily="18" charset="0"/>
              </a:rPr>
              <a:t> - pray for Orthodox missions in Tonga and all around the world? As you pray be opened to see if God might be calling you to serve someday alongside the Jones family or other missionaries. Ask God how He can use your gifts and call others to be missionaries. Remember what Michael said, “We came because we could, and no one else was coming.” </a:t>
            </a:r>
          </a:p>
          <a:p>
            <a:pPr>
              <a:lnSpc>
                <a:spcPct val="120000"/>
              </a:lnSpc>
              <a:tabLst>
                <a:tab pos="461963" algn="l"/>
              </a:tabLst>
            </a:pPr>
            <a:r>
              <a:rPr lang="en-US" sz="1800" b="1" dirty="0">
                <a:latin typeface="Times New Roman" panose="02020603050405020304" pitchFamily="18" charset="0"/>
                <a:cs typeface="Times New Roman" panose="02020603050405020304" pitchFamily="18" charset="0"/>
              </a:rPr>
              <a:t>Give </a:t>
            </a:r>
            <a:r>
              <a:rPr lang="en-US" sz="1800" dirty="0">
                <a:latin typeface="Times New Roman" panose="02020603050405020304" pitchFamily="18" charset="0"/>
                <a:cs typeface="Times New Roman" panose="02020603050405020304" pitchFamily="18" charset="0"/>
              </a:rPr>
              <a:t>- help OCMC by collecting money in your coin boxes so that more can be done to share God’s love. </a:t>
            </a:r>
          </a:p>
          <a:p>
            <a:pPr>
              <a:lnSpc>
                <a:spcPct val="120000"/>
              </a:lnSpc>
              <a:tabLst>
                <a:tab pos="457200" algn="l"/>
              </a:tabLst>
            </a:pPr>
            <a:r>
              <a:rPr lang="en-US" sz="1800" b="1" dirty="0">
                <a:latin typeface="Times New Roman" panose="02020603050405020304" pitchFamily="18" charset="0"/>
                <a:cs typeface="Times New Roman" panose="02020603050405020304" pitchFamily="18" charset="0"/>
              </a:rPr>
              <a:t>Go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 pray for more people to go and serve and that</a:t>
            </a:r>
            <a:r>
              <a:rPr lang="en-US" sz="1800" dirty="0">
                <a:latin typeface="Times New Roman" panose="02020603050405020304" pitchFamily="18" charset="0"/>
                <a:cs typeface="Times New Roman" panose="02020603050405020304" pitchFamily="18" charset="0"/>
              </a:rPr>
              <a:t> one day you may become an OCMC Ambassador in your parish or go to be a missionary or join a mission team. </a:t>
            </a:r>
          </a:p>
        </p:txBody>
      </p:sp>
      <p:sp>
        <p:nvSpPr>
          <p:cNvPr id="4" name="Slide Number Placeholder 3"/>
          <p:cNvSpPr>
            <a:spLocks noGrp="1"/>
          </p:cNvSpPr>
          <p:nvPr>
            <p:ph type="sldNum" sz="quarter" idx="5"/>
          </p:nvPr>
        </p:nvSpPr>
        <p:spPr/>
        <p:txBody>
          <a:bodyPr/>
          <a:lstStyle/>
          <a:p>
            <a:fld id="{E66A916C-89C2-442B-9DC2-CA60142A25DA}" type="slidenum">
              <a:rPr lang="en-US" smtClean="0"/>
              <a:t>18</a:t>
            </a:fld>
            <a:endParaRPr lang="en-US"/>
          </a:p>
        </p:txBody>
      </p:sp>
    </p:spTree>
    <p:extLst>
      <p:ext uri="{BB962C8B-B14F-4D97-AF65-F5344CB8AC3E}">
        <p14:creationId xmlns:p14="http://schemas.microsoft.com/office/powerpoint/2010/main" val="321609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3F0B3-B922-5D3B-F9CC-D2F0E702A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41018-07AA-1268-D661-CF37353D7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64FB2-822E-E50D-6433-B6556F918E60}"/>
              </a:ext>
            </a:extLst>
          </p:cNvPr>
          <p:cNvSpPr>
            <a:spLocks noGrp="1"/>
          </p:cNvSpPr>
          <p:nvPr>
            <p:ph type="body" idx="1"/>
          </p:nvPr>
        </p:nvSpPr>
        <p:spPr/>
        <p:txBody>
          <a:bodyPr/>
          <a:lstStyle/>
          <a:p>
            <a:r>
              <a:rPr lang="en-US" dirty="0">
                <a:highlight>
                  <a:srgbClr val="FFFF00"/>
                </a:highlight>
              </a:rPr>
              <a:t>YouTube video available at:</a:t>
            </a:r>
          </a:p>
        </p:txBody>
      </p:sp>
      <p:sp>
        <p:nvSpPr>
          <p:cNvPr id="4" name="Slide Number Placeholder 3">
            <a:extLst>
              <a:ext uri="{FF2B5EF4-FFF2-40B4-BE49-F238E27FC236}">
                <a16:creationId xmlns:a16="http://schemas.microsoft.com/office/drawing/2014/main" id="{9ABB3BE1-7946-9432-B3C5-72D8CA6075A1}"/>
              </a:ext>
            </a:extLst>
          </p:cNvPr>
          <p:cNvSpPr>
            <a:spLocks noGrp="1"/>
          </p:cNvSpPr>
          <p:nvPr>
            <p:ph type="sldNum" sz="quarter" idx="5"/>
          </p:nvPr>
        </p:nvSpPr>
        <p:spPr/>
        <p:txBody>
          <a:bodyPr/>
          <a:lstStyle/>
          <a:p>
            <a:fld id="{E66A916C-89C2-442B-9DC2-CA60142A25DA}" type="slidenum">
              <a:rPr lang="en-US" smtClean="0"/>
              <a:t>3</a:t>
            </a:fld>
            <a:endParaRPr lang="en-US"/>
          </a:p>
        </p:txBody>
      </p:sp>
    </p:spTree>
    <p:extLst>
      <p:ext uri="{BB962C8B-B14F-4D97-AF65-F5344CB8AC3E}">
        <p14:creationId xmlns:p14="http://schemas.microsoft.com/office/powerpoint/2010/main" val="3797920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tabLst>
                <a:tab pos="461963" algn="l"/>
              </a:tabLst>
            </a:pPr>
            <a:r>
              <a:rPr lang="en-US" sz="1800" dirty="0">
                <a:effectLst/>
                <a:latin typeface="Times New Roman"/>
                <a:ea typeface="Calibri"/>
                <a:cs typeface="Times New Roman"/>
              </a:rPr>
              <a:t>“Unless they are sent.”</a:t>
            </a:r>
            <a:r>
              <a:rPr lang="en-US" sz="1800" dirty="0">
                <a:latin typeface="Times New Roman"/>
                <a:ea typeface="Calibri"/>
                <a:cs typeface="Times New Roman"/>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tabLst>
                <a:tab pos="461963" algn="l"/>
              </a:tabLst>
            </a:pPr>
            <a:r>
              <a:rPr lang="en-US" sz="1800" dirty="0">
                <a:effectLst/>
                <a:latin typeface="Times New Roman"/>
                <a:ea typeface="Calibri"/>
                <a:cs typeface="Times New Roman"/>
              </a:rPr>
              <a:t>Who sends </a:t>
            </a:r>
            <a:r>
              <a:rPr lang="en-US" sz="1800" dirty="0">
                <a:latin typeface="Times New Roman"/>
                <a:ea typeface="Calibri"/>
                <a:cs typeface="Times New Roman"/>
              </a:rPr>
              <a:t>missionaries</a:t>
            </a:r>
            <a:r>
              <a:rPr lang="en-US" sz="1800" dirty="0">
                <a:effectLst/>
                <a:latin typeface="Times New Roman"/>
                <a:ea typeface="Calibri"/>
                <a:cs typeface="Times New Roman"/>
              </a:rPr>
              <a:t>? Jesus, of course, but also His Church. Missionaries </a:t>
            </a:r>
            <a:r>
              <a:rPr lang="en-US" sz="1800" dirty="0">
                <a:latin typeface="Times New Roman"/>
                <a:ea typeface="Calibri"/>
                <a:cs typeface="Times New Roman"/>
              </a:rPr>
              <a:t>need support to go and cannot</a:t>
            </a:r>
            <a:r>
              <a:rPr lang="en-US" sz="1800" dirty="0">
                <a:effectLst/>
                <a:latin typeface="Times New Roman"/>
                <a:ea typeface="Calibri"/>
                <a:cs typeface="Times New Roman"/>
              </a:rPr>
              <a:t> </a:t>
            </a:r>
            <a:r>
              <a:rPr lang="en-US" sz="1800" dirty="0">
                <a:latin typeface="Times New Roman"/>
                <a:ea typeface="Calibri"/>
                <a:cs typeface="Times New Roman"/>
              </a:rPr>
              <a:t>do so alone</a:t>
            </a:r>
            <a:r>
              <a:rPr lang="en-US" sz="1800" dirty="0">
                <a:effectLst/>
                <a:latin typeface="Times New Roman"/>
                <a:ea typeface="Calibri"/>
                <a:cs typeface="Times New Roman"/>
              </a:rPr>
              <a:t>. </a:t>
            </a:r>
            <a:r>
              <a:rPr lang="en-US" sz="1800" dirty="0">
                <a:latin typeface="Times New Roman"/>
                <a:ea typeface="Calibri"/>
                <a:cs typeface="Times New Roman"/>
              </a:rPr>
              <a:t>They</a:t>
            </a:r>
            <a:r>
              <a:rPr lang="en-US" sz="1800" dirty="0">
                <a:effectLst/>
                <a:latin typeface="Times New Roman"/>
                <a:ea typeface="Calibri"/>
                <a:cs typeface="Times New Roman"/>
              </a:rPr>
              <a:t> </a:t>
            </a:r>
            <a:r>
              <a:rPr lang="en-US" sz="1800" dirty="0">
                <a:latin typeface="Times New Roman"/>
                <a:ea typeface="Calibri"/>
                <a:cs typeface="Times New Roman"/>
              </a:rPr>
              <a:t>have the </a:t>
            </a:r>
            <a:r>
              <a:rPr lang="en-US" sz="1800" dirty="0">
                <a:effectLst/>
                <a:latin typeface="Times New Roman"/>
                <a:ea typeface="Calibri"/>
                <a:cs typeface="Times New Roman"/>
              </a:rPr>
              <a:t>Church</a:t>
            </a:r>
            <a:r>
              <a:rPr lang="en-US" sz="1800" dirty="0">
                <a:latin typeface="Times New Roman"/>
                <a:ea typeface="Calibri"/>
                <a:cs typeface="Times New Roman"/>
              </a:rPr>
              <a:t> to</a:t>
            </a:r>
            <a:r>
              <a:rPr lang="en-US" sz="1800" dirty="0">
                <a:effectLst/>
                <a:latin typeface="Times New Roman"/>
                <a:ea typeface="Calibri"/>
                <a:cs typeface="Times New Roman"/>
              </a:rPr>
              <a:t> </a:t>
            </a:r>
            <a:r>
              <a:rPr lang="en-US" sz="1800" dirty="0">
                <a:latin typeface="Times New Roman"/>
                <a:ea typeface="Calibri"/>
                <a:cs typeface="Times New Roman"/>
              </a:rPr>
              <a:t>send, train, equip</a:t>
            </a:r>
            <a:r>
              <a:rPr lang="en-US" sz="1800" dirty="0">
                <a:effectLst/>
                <a:latin typeface="Times New Roman"/>
                <a:ea typeface="Calibri"/>
                <a:cs typeface="Times New Roman"/>
              </a:rPr>
              <a:t>, </a:t>
            </a:r>
            <a:r>
              <a:rPr lang="en-US" sz="1800" dirty="0">
                <a:latin typeface="Times New Roman"/>
                <a:ea typeface="Calibri"/>
                <a:cs typeface="Times New Roman"/>
              </a:rPr>
              <a:t>support</a:t>
            </a:r>
            <a:r>
              <a:rPr lang="en-US" sz="1800" dirty="0">
                <a:effectLst/>
                <a:latin typeface="Times New Roman"/>
                <a:ea typeface="Calibri"/>
                <a:cs typeface="Times New Roman"/>
              </a:rPr>
              <a:t>, and </a:t>
            </a:r>
            <a:r>
              <a:rPr lang="en-US" sz="1800" dirty="0">
                <a:latin typeface="Times New Roman"/>
                <a:ea typeface="Calibri"/>
                <a:cs typeface="Times New Roman"/>
              </a:rPr>
              <a:t>pray</a:t>
            </a:r>
            <a:r>
              <a:rPr lang="en-US" sz="1800" dirty="0">
                <a:effectLst/>
                <a:latin typeface="Times New Roman"/>
                <a:ea typeface="Calibri"/>
                <a:cs typeface="Times New Roman"/>
              </a:rPr>
              <a:t> for </a:t>
            </a:r>
            <a:r>
              <a:rPr lang="en-US" sz="1800" dirty="0">
                <a:latin typeface="Times New Roman"/>
                <a:ea typeface="Calibri"/>
                <a:cs typeface="Times New Roman"/>
              </a:rPr>
              <a:t>them</a:t>
            </a:r>
            <a:r>
              <a:rPr lang="en-US" sz="1800" dirty="0">
                <a:effectLst/>
                <a:latin typeface="Times New Roman"/>
                <a:ea typeface="Calibri"/>
                <a:cs typeface="Times New Roman"/>
              </a:rPr>
              <a:t>. </a:t>
            </a:r>
            <a:r>
              <a:rPr lang="en-US" sz="1800" dirty="0">
                <a:latin typeface="Times New Roman"/>
                <a:ea typeface="Calibri"/>
                <a:cs typeface="Times New Roman"/>
              </a:rPr>
              <a:t>Missionaries</a:t>
            </a:r>
            <a:r>
              <a:rPr lang="en-US" sz="1800" dirty="0">
                <a:effectLst/>
                <a:latin typeface="Times New Roman"/>
                <a:ea typeface="Calibri"/>
                <a:cs typeface="Times New Roman"/>
              </a:rPr>
              <a:t> are the beautiful feet that bring the gospel of peace</a:t>
            </a:r>
            <a:r>
              <a:rPr lang="en-US" sz="1800" dirty="0">
                <a:latin typeface="Times New Roman"/>
                <a:ea typeface="Calibri"/>
                <a:cs typeface="Times New Roman"/>
              </a:rPr>
              <a:t> to those who "have not believed" and "have not heard".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tabLst>
                <a:tab pos="461963" algn="l"/>
              </a:tabLst>
            </a:pPr>
            <a:r>
              <a:rPr lang="en-US" sz="1800" dirty="0">
                <a:effectLst/>
                <a:latin typeface="Times New Roman"/>
                <a:ea typeface="Calibri"/>
                <a:cs typeface="Times New Roman"/>
              </a:rPr>
              <a:t>Who is the Church? We all are</a:t>
            </a:r>
            <a:r>
              <a:rPr lang="en-US" sz="1800" dirty="0">
                <a:latin typeface="Times New Roman"/>
                <a:ea typeface="Calibri"/>
                <a:cs typeface="Times New Roman"/>
              </a:rPr>
              <a:t>–the ones who are called to share the gospel of peace, which is Jesus Christ. </a:t>
            </a:r>
            <a:endParaRPr lang="en-US" sz="1800" kern="100" dirty="0">
              <a:effectLst/>
              <a:latin typeface="Times New Roman"/>
              <a:ea typeface="Calibri"/>
              <a:cs typeface="Times New Roman"/>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4</a:t>
            </a:fld>
            <a:endParaRPr lang="en-US"/>
          </a:p>
        </p:txBody>
      </p:sp>
    </p:spTree>
    <p:extLst>
      <p:ext uri="{BB962C8B-B14F-4D97-AF65-F5344CB8AC3E}">
        <p14:creationId xmlns:p14="http://schemas.microsoft.com/office/powerpoint/2010/main" val="399255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A916C-89C2-442B-9DC2-CA60142A25DA}" type="slidenum">
              <a:rPr lang="en-US" smtClean="0"/>
              <a:t>5</a:t>
            </a:fld>
            <a:endParaRPr lang="en-US"/>
          </a:p>
        </p:txBody>
      </p:sp>
    </p:spTree>
    <p:extLst>
      <p:ext uri="{BB962C8B-B14F-4D97-AF65-F5344CB8AC3E}">
        <p14:creationId xmlns:p14="http://schemas.microsoft.com/office/powerpoint/2010/main" val="221405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06055-9A20-4C59-3AA6-0E75D798B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2FA24-4A66-2A58-5DEB-7CC4E0800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D4F3D-2DA3-99C5-C602-1CD573C924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YouTube video available at:</a:t>
            </a:r>
          </a:p>
          <a:p>
            <a:endParaRPr lang="en-US" dirty="0"/>
          </a:p>
        </p:txBody>
      </p:sp>
      <p:sp>
        <p:nvSpPr>
          <p:cNvPr id="4" name="Slide Number Placeholder 3">
            <a:extLst>
              <a:ext uri="{FF2B5EF4-FFF2-40B4-BE49-F238E27FC236}">
                <a16:creationId xmlns:a16="http://schemas.microsoft.com/office/drawing/2014/main" id="{BB60F395-CD7A-18E1-1066-B02FC4BEC87F}"/>
              </a:ext>
            </a:extLst>
          </p:cNvPr>
          <p:cNvSpPr>
            <a:spLocks noGrp="1"/>
          </p:cNvSpPr>
          <p:nvPr>
            <p:ph type="sldNum" sz="quarter" idx="5"/>
          </p:nvPr>
        </p:nvSpPr>
        <p:spPr/>
        <p:txBody>
          <a:bodyPr/>
          <a:lstStyle/>
          <a:p>
            <a:fld id="{E66A916C-89C2-442B-9DC2-CA60142A25DA}" type="slidenum">
              <a:rPr lang="en-US" smtClean="0"/>
              <a:t>6</a:t>
            </a:fld>
            <a:endParaRPr lang="en-US"/>
          </a:p>
        </p:txBody>
      </p:sp>
    </p:spTree>
    <p:extLst>
      <p:ext uri="{BB962C8B-B14F-4D97-AF65-F5344CB8AC3E}">
        <p14:creationId xmlns:p14="http://schemas.microsoft.com/office/powerpoint/2010/main" val="413710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771900"/>
          </a:xfrm>
        </p:spPr>
        <p:txBody>
          <a:bodyPr/>
          <a:lstStyle/>
          <a:p>
            <a:pPr marL="0" marR="0">
              <a:lnSpc>
                <a:spcPct val="150000"/>
              </a:lnSpc>
              <a:spcBef>
                <a:spcPts val="0"/>
              </a:spcBef>
              <a:spcAft>
                <a:spcPts val="0"/>
              </a:spcAft>
            </a:pPr>
            <a:r>
              <a:rPr lang="en-US" sz="1800" b="1" kern="100" dirty="0">
                <a:effectLst/>
                <a:latin typeface="Times New Roman" panose="02020603050405020304" pitchFamily="18" charset="0"/>
                <a:ea typeface="Calibri" panose="020F0502020204030204" pitchFamily="34" charset="0"/>
                <a:cs typeface="Calibri" panose="020F0502020204030204" pitchFamily="34" charset="0"/>
              </a:rPr>
              <a:t>Slide 7</a:t>
            </a:r>
          </a:p>
          <a:p>
            <a:pPr marL="0" marR="0">
              <a:spcBef>
                <a:spcPts val="0"/>
              </a:spcBef>
              <a:spcAft>
                <a:spcPts val="0"/>
              </a:spcAft>
            </a:pP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fontAlgn="base"/>
            <a:r>
              <a:rPr lang="en-US" sz="1800" b="0" i="0" dirty="0">
                <a:solidFill>
                  <a:srgbClr val="000000"/>
                </a:solidFill>
                <a:effectLst/>
                <a:latin typeface="Times New Roman" panose="02020603050405020304" pitchFamily="18" charset="0"/>
              </a:rPr>
              <a:t>Today, we are going to learn about a beautiful white church that looks out on the blue sea of Tonga. Tonga is an island in the South Pacific (point out Tonga on the map). This is the Church of Saint George (pictured right). 15 years ago, a few Orthodox Christians came to Tonga to build an Orthodox Church. It is not finished.  But already the new Church is growing and glorifying God. New churches grow because God wants us to tell others about His love and mercy.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Many people came to help build the Church. But in all that time, there has only been a priest for a year and a half. Until now, there was no one there to care for this infant parish. </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7</a:t>
            </a:fld>
            <a:endParaRPr lang="en-US"/>
          </a:p>
        </p:txBody>
      </p:sp>
    </p:spTree>
    <p:extLst>
      <p:ext uri="{BB962C8B-B14F-4D97-AF65-F5344CB8AC3E}">
        <p14:creationId xmlns:p14="http://schemas.microsoft.com/office/powerpoint/2010/main" val="35876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19218"/>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tab pos="461963" algn="l"/>
              </a:tabLst>
              <a:defRPr/>
            </a:pPr>
            <a:r>
              <a:rPr lang="en-US" sz="1800" b="1" kern="100" dirty="0">
                <a:effectLst/>
                <a:latin typeface="Times New Roman" panose="02020603050405020304" pitchFamily="18" charset="0"/>
                <a:ea typeface="Calibri" panose="020F0502020204030204" pitchFamily="34" charset="0"/>
                <a:cs typeface="Calibri" panose="020F0502020204030204" pitchFamily="34" charset="0"/>
              </a:rPr>
              <a:t>Slide 8</a:t>
            </a:r>
          </a:p>
          <a:p>
            <a:pPr marL="0" marR="0">
              <a:spcBef>
                <a:spcPts val="0"/>
              </a:spcBef>
              <a:spcAft>
                <a:spcPts val="0"/>
              </a:spcAft>
            </a:pP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fontAlgn="base"/>
            <a:r>
              <a:rPr lang="en-US" sz="1800" b="0" i="0" dirty="0">
                <a:solidFill>
                  <a:srgbClr val="000000"/>
                </a:solidFill>
                <a:effectLst/>
                <a:latin typeface="Times New Roman" panose="02020603050405020304" pitchFamily="18" charset="0"/>
              </a:rPr>
              <a:t>For three years, all work at the Tonga Mission stopped because of Covid. The grounds around the church became overgrown with weeds, the walls were bare, the floors were dusty and cracked, and equipment was stolen.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Next to the church of St. George is a little chapel dedicated to Saints Peter and Paul. In this chapel, no Divine Liturgy has been sung for three years. This is because this church didn’t have a priest or a missionary to take care of it. Do you think God called someone to go and help this church? Yes! God did call someone, or at least a family to serve as missionaries and help His Tonga Mission. </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66A916C-89C2-442B-9DC2-CA60142A25DA}" type="slidenum">
              <a:rPr lang="en-US" smtClean="0"/>
              <a:t>8</a:t>
            </a:fld>
            <a:endParaRPr lang="en-US"/>
          </a:p>
        </p:txBody>
      </p:sp>
    </p:spTree>
    <p:extLst>
      <p:ext uri="{BB962C8B-B14F-4D97-AF65-F5344CB8AC3E}">
        <p14:creationId xmlns:p14="http://schemas.microsoft.com/office/powerpoint/2010/main" val="155237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099"/>
            <a:ext cx="5486400" cy="4334797"/>
          </a:xfrm>
        </p:spPr>
        <p:txBody>
          <a:bodyPr/>
          <a:lstStyle/>
          <a:p>
            <a:pPr marL="0" marR="0">
              <a:lnSpc>
                <a:spcPct val="110000"/>
              </a:lnSpc>
              <a:spcBef>
                <a:spcPts val="0"/>
              </a:spcBef>
              <a:spcAft>
                <a:spcPts val="0"/>
              </a:spcAft>
              <a:tabLst>
                <a:tab pos="457200" algn="l"/>
              </a:tabLst>
            </a:pPr>
            <a:r>
              <a:rPr lang="en-US" sz="1800" b="1" kern="100" dirty="0">
                <a:effectLst/>
                <a:latin typeface="Times New Roman" panose="02020603050405020304" pitchFamily="18" charset="0"/>
                <a:ea typeface="Calibri" panose="020F0502020204030204" pitchFamily="34" charset="0"/>
                <a:cs typeface="Calibri" panose="020F0502020204030204" pitchFamily="34" charset="0"/>
              </a:rPr>
              <a:t>Slide 9</a:t>
            </a:r>
          </a:p>
          <a:p>
            <a:pPr marL="0" marR="0">
              <a:lnSpc>
                <a:spcPct val="110000"/>
              </a:lnSpc>
              <a:spcBef>
                <a:spcPts val="0"/>
              </a:spcBef>
              <a:spcAft>
                <a:spcPts val="0"/>
              </a:spcAft>
              <a:tabLst>
                <a:tab pos="457200" algn="l"/>
              </a:tabLst>
            </a:pPr>
            <a:endParaRPr lang="en-US" sz="1800" kern="100" dirty="0">
              <a:effectLst/>
              <a:latin typeface="Times New Roman" panose="02020603050405020304" pitchFamily="18" charset="0"/>
              <a:ea typeface="Calibri" panose="020F0502020204030204" pitchFamily="34" charset="0"/>
              <a:cs typeface="Calibri" panose="020F0502020204030204" pitchFamily="34" charset="0"/>
            </a:endParaRPr>
          </a:p>
          <a:p>
            <a:pPr algn="l" rtl="0" fontAlgn="base"/>
            <a:r>
              <a:rPr lang="en-US" sz="1800" b="0" i="0" dirty="0">
                <a:solidFill>
                  <a:srgbClr val="000000"/>
                </a:solidFill>
                <a:effectLst/>
                <a:latin typeface="Times New Roman" panose="02020603050405020304" pitchFamily="18" charset="0"/>
              </a:rPr>
              <a:t>That family is the Jones family. They heard God calling them to serve His Church in Tonga, which is far from their home in Alaska. Though they had to leave their home, they desired to share God’s love and help the Church there to grow.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When Michael Jones first heard about the Tonga Mission from a former missionary, the Lord spoke to his heart. He knew God wanted him to go and help build the church, but Michael did not know if his wife Megan felt the same. Megan wasn’t sure at first about becoming a missionary. She thought about the Bible story of the boy who offered Jesus the five loaves and two fish to feed the five thousand people. Meagan believed God wanted her to do the same by offering her gifts and trust He would multiply them.  </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9</a:t>
            </a:fld>
            <a:endParaRPr lang="en-US"/>
          </a:p>
        </p:txBody>
      </p:sp>
    </p:spTree>
    <p:extLst>
      <p:ext uri="{BB962C8B-B14F-4D97-AF65-F5344CB8AC3E}">
        <p14:creationId xmlns:p14="http://schemas.microsoft.com/office/powerpoint/2010/main" val="80957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Slide 10</a:t>
            </a:r>
          </a:p>
          <a:p>
            <a:pPr marL="0" marR="0">
              <a:spcBef>
                <a:spcPts val="0"/>
              </a:spcBef>
              <a:spcAft>
                <a:spcPts val="0"/>
              </a:spcAft>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l" rtl="0" fontAlgn="base"/>
            <a:r>
              <a:rPr lang="en-US" sz="1800" b="0" i="0" dirty="0">
                <a:solidFill>
                  <a:srgbClr val="000000"/>
                </a:solidFill>
                <a:effectLst/>
                <a:latin typeface="Times New Roman" panose="02020603050405020304" pitchFamily="18" charset="0"/>
              </a:rPr>
              <a:t>God has also prepared the nation of Tonga in a beautiful way. Two hundred years ago, other missionaries came to Tonga. The king became a Christian and dedicated his nation to Christ. The people of Tonga were set free. They love their Christian traditions. Their motto is “God and Tonga are our inheritance.” The Tongan people are smart and have understanding hearts. When they learn about the Orthodox Church, they like its traditions and beauty. They say the beauty of the “little white church” tells us that something good is coming to Tonga.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The Tonga flag is one of many ways Christianity has formed the country. The shortened cross of red is a symbol of the Christian faith, and the color red symbolizes the blood shed by Jesus at the Crucifixion. </a:t>
            </a:r>
            <a:endParaRPr lang="en-US" sz="2800" b="0" i="0" dirty="0">
              <a:solidFill>
                <a:srgbClr val="000000"/>
              </a:solidFill>
              <a:effectLst/>
              <a:latin typeface="Segoe UI" panose="020B0502040204020203" pitchFamily="34" charset="0"/>
            </a:endParaRPr>
          </a:p>
          <a:p>
            <a:pPr>
              <a:lnSpc>
                <a:spcPct val="150000"/>
              </a:lnSpc>
              <a:tabLst>
                <a:tab pos="461963" algn="l"/>
              </a:tabLs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A916C-89C2-442B-9DC2-CA60142A25DA}" type="slidenum">
              <a:rPr lang="en-US" smtClean="0"/>
              <a:t>10</a:t>
            </a:fld>
            <a:endParaRPr lang="en-US"/>
          </a:p>
        </p:txBody>
      </p:sp>
    </p:spTree>
    <p:extLst>
      <p:ext uri="{BB962C8B-B14F-4D97-AF65-F5344CB8AC3E}">
        <p14:creationId xmlns:p14="http://schemas.microsoft.com/office/powerpoint/2010/main" val="392220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1E0B1E6-59ED-4254-9B88-AE9463C66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0">
            <a:extLst>
              <a:ext uri="{FF2B5EF4-FFF2-40B4-BE49-F238E27FC236}">
                <a16:creationId xmlns:a16="http://schemas.microsoft.com/office/drawing/2014/main" id="{2C737496-C5A9-426A-A30D-AF2706C6D9DE}"/>
              </a:ext>
            </a:extLst>
          </p:cNvPr>
          <p:cNvSpPr>
            <a:spLocks noGrp="1"/>
          </p:cNvSpPr>
          <p:nvPr>
            <p:ph type="title"/>
          </p:nvPr>
        </p:nvSpPr>
        <p:spPr>
          <a:xfrm>
            <a:off x="2019300" y="2158047"/>
            <a:ext cx="8153400" cy="1097915"/>
          </a:xfrm>
          <a:noFill/>
        </p:spPr>
        <p:txBody>
          <a:bodyPr/>
          <a:lstStyle>
            <a:lvl1pPr algn="ctr">
              <a:defRPr/>
            </a:lvl1pPr>
          </a:lstStyle>
          <a:p>
            <a:r>
              <a:rPr lang="en-US"/>
              <a:t>Click to edit Master title style</a:t>
            </a:r>
          </a:p>
        </p:txBody>
      </p:sp>
      <p:sp>
        <p:nvSpPr>
          <p:cNvPr id="7" name="Rectangle 6">
            <a:extLst>
              <a:ext uri="{FF2B5EF4-FFF2-40B4-BE49-F238E27FC236}">
                <a16:creationId xmlns:a16="http://schemas.microsoft.com/office/drawing/2014/main" id="{F5013A08-2923-44F1-A270-81BD30A1E41B}"/>
              </a:ext>
            </a:extLst>
          </p:cNvPr>
          <p:cNvSpPr/>
          <p:nvPr userDrawn="1"/>
        </p:nvSpPr>
        <p:spPr>
          <a:xfrm>
            <a:off x="3383280" y="7088"/>
            <a:ext cx="8788400"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0DB7-6AFB-456D-B678-8BF7294E1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E7E816-1BB2-4267-BF59-131EB09C9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41143-3014-449C-9CEB-49606A55C94F}"/>
              </a:ext>
            </a:extLst>
          </p:cNvPr>
          <p:cNvSpPr>
            <a:spLocks noGrp="1"/>
          </p:cNvSpPr>
          <p:nvPr>
            <p:ph type="dt" sz="half" idx="10"/>
          </p:nvPr>
        </p:nvSpPr>
        <p:spPr>
          <a:xfrm>
            <a:off x="0" y="6356351"/>
            <a:ext cx="4038600" cy="501649"/>
          </a:xfrm>
          <a:prstGeom prst="rect">
            <a:avLst/>
          </a:prstGeom>
        </p:spPr>
        <p:txBody>
          <a:bodyPr/>
          <a:lstStyle/>
          <a:p>
            <a:fld id="{187E351A-C720-4964-BDE7-A71B14140005}" type="datetimeFigureOut">
              <a:rPr lang="en-US" smtClean="0"/>
              <a:t>2/28/2024</a:t>
            </a:fld>
            <a:endParaRPr lang="en-US"/>
          </a:p>
        </p:txBody>
      </p:sp>
      <p:sp>
        <p:nvSpPr>
          <p:cNvPr id="5" name="Footer Placeholder 4">
            <a:extLst>
              <a:ext uri="{FF2B5EF4-FFF2-40B4-BE49-F238E27FC236}">
                <a16:creationId xmlns:a16="http://schemas.microsoft.com/office/drawing/2014/main" id="{28E71D2E-7EAA-4253-B1B9-B827336018FE}"/>
              </a:ext>
            </a:extLst>
          </p:cNvPr>
          <p:cNvSpPr>
            <a:spLocks noGrp="1"/>
          </p:cNvSpPr>
          <p:nvPr>
            <p:ph type="ftr" sz="quarter" idx="11"/>
          </p:nvPr>
        </p:nvSpPr>
        <p:spPr>
          <a:xfrm>
            <a:off x="4038600" y="6356350"/>
            <a:ext cx="4445000" cy="50164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2CDBB0-E4ED-4C7A-88FE-4CB71FAB3CB6}"/>
              </a:ext>
            </a:extLst>
          </p:cNvPr>
          <p:cNvSpPr>
            <a:spLocks noGrp="1"/>
          </p:cNvSpPr>
          <p:nvPr>
            <p:ph type="sldNum" sz="quarter" idx="12"/>
          </p:nvPr>
        </p:nvSpPr>
        <p:spPr>
          <a:xfrm>
            <a:off x="8483600" y="6356350"/>
            <a:ext cx="3708400" cy="501650"/>
          </a:xfrm>
          <a:prstGeom prst="rect">
            <a:avLst/>
          </a:prstGeom>
        </p:spPr>
        <p:txBody>
          <a:bodyPr/>
          <a:lstStyle/>
          <a:p>
            <a:fld id="{B605BD3B-1D6B-4E3A-BF46-1408116CEF7D}" type="slidenum">
              <a:rPr lang="en-US" smtClean="0"/>
              <a:t>‹#›</a:t>
            </a:fld>
            <a:endParaRPr lang="en-US"/>
          </a:p>
        </p:txBody>
      </p:sp>
    </p:spTree>
    <p:extLst>
      <p:ext uri="{BB962C8B-B14F-4D97-AF65-F5344CB8AC3E}">
        <p14:creationId xmlns:p14="http://schemas.microsoft.com/office/powerpoint/2010/main" val="828351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92714-4A8E-49C6-8A7C-D78D22BC54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956603-C21F-47D9-9B9D-289C447B89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C502-F5F3-45A7-B515-A7654D21F637}"/>
              </a:ext>
            </a:extLst>
          </p:cNvPr>
          <p:cNvSpPr>
            <a:spLocks noGrp="1"/>
          </p:cNvSpPr>
          <p:nvPr>
            <p:ph type="dt" sz="half" idx="10"/>
          </p:nvPr>
        </p:nvSpPr>
        <p:spPr>
          <a:xfrm>
            <a:off x="0" y="6356351"/>
            <a:ext cx="4038600" cy="501649"/>
          </a:xfrm>
          <a:prstGeom prst="rect">
            <a:avLst/>
          </a:prstGeom>
        </p:spPr>
        <p:txBody>
          <a:bodyPr/>
          <a:lstStyle/>
          <a:p>
            <a:fld id="{187E351A-C720-4964-BDE7-A71B14140005}" type="datetimeFigureOut">
              <a:rPr lang="en-US" smtClean="0"/>
              <a:t>2/28/2024</a:t>
            </a:fld>
            <a:endParaRPr lang="en-US"/>
          </a:p>
        </p:txBody>
      </p:sp>
      <p:sp>
        <p:nvSpPr>
          <p:cNvPr id="5" name="Footer Placeholder 4">
            <a:extLst>
              <a:ext uri="{FF2B5EF4-FFF2-40B4-BE49-F238E27FC236}">
                <a16:creationId xmlns:a16="http://schemas.microsoft.com/office/drawing/2014/main" id="{D895BB98-B1E8-470A-8965-810BADE80864}"/>
              </a:ext>
            </a:extLst>
          </p:cNvPr>
          <p:cNvSpPr>
            <a:spLocks noGrp="1"/>
          </p:cNvSpPr>
          <p:nvPr>
            <p:ph type="ftr" sz="quarter" idx="11"/>
          </p:nvPr>
        </p:nvSpPr>
        <p:spPr>
          <a:xfrm>
            <a:off x="4038600" y="6356350"/>
            <a:ext cx="4445000" cy="50164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3C8F7B-FEBD-4025-88A1-B49C621E4A1F}"/>
              </a:ext>
            </a:extLst>
          </p:cNvPr>
          <p:cNvSpPr>
            <a:spLocks noGrp="1"/>
          </p:cNvSpPr>
          <p:nvPr>
            <p:ph type="sldNum" sz="quarter" idx="12"/>
          </p:nvPr>
        </p:nvSpPr>
        <p:spPr>
          <a:xfrm>
            <a:off x="8483600" y="6356350"/>
            <a:ext cx="3708400" cy="501650"/>
          </a:xfrm>
          <a:prstGeom prst="rect">
            <a:avLst/>
          </a:prstGeom>
        </p:spPr>
        <p:txBody>
          <a:bodyPr/>
          <a:lstStyle/>
          <a:p>
            <a:fld id="{B605BD3B-1D6B-4E3A-BF46-1408116CEF7D}" type="slidenum">
              <a:rPr lang="en-US" smtClean="0"/>
              <a:t>‹#›</a:t>
            </a:fld>
            <a:endParaRPr lang="en-US"/>
          </a:p>
        </p:txBody>
      </p:sp>
    </p:spTree>
    <p:extLst>
      <p:ext uri="{BB962C8B-B14F-4D97-AF65-F5344CB8AC3E}">
        <p14:creationId xmlns:p14="http://schemas.microsoft.com/office/powerpoint/2010/main" val="638158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CMC Cus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A8B135-697D-4306-9A45-675A121F6EE2}"/>
              </a:ext>
            </a:extLst>
          </p:cNvPr>
          <p:cNvSpPr/>
          <p:nvPr userDrawn="1"/>
        </p:nvSpPr>
        <p:spPr>
          <a:xfrm>
            <a:off x="0" y="-63798"/>
            <a:ext cx="12192000" cy="13503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F548DD-A6A4-47FD-9955-2D5EE72C62D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020998"/>
            <a:ext cx="12192000" cy="5326618"/>
          </a:xfrm>
          <a:prstGeom prst="rect">
            <a:avLst/>
          </a:prstGeom>
        </p:spPr>
      </p:pic>
      <p:pic>
        <p:nvPicPr>
          <p:cNvPr id="8" name="Picture 7">
            <a:extLst>
              <a:ext uri="{FF2B5EF4-FFF2-40B4-BE49-F238E27FC236}">
                <a16:creationId xmlns:a16="http://schemas.microsoft.com/office/drawing/2014/main" id="{7412408D-A0BF-4F0E-8BE2-8F27C95B9F76}"/>
              </a:ext>
            </a:extLst>
          </p:cNvPr>
          <p:cNvPicPr>
            <a:picLocks noChangeAspect="1"/>
          </p:cNvPicPr>
          <p:nvPr userDrawn="1"/>
        </p:nvPicPr>
        <p:blipFill>
          <a:blip r:embed="rId4"/>
          <a:stretch>
            <a:fillRect/>
          </a:stretch>
        </p:blipFill>
        <p:spPr>
          <a:xfrm>
            <a:off x="0" y="3208028"/>
            <a:ext cx="12192000" cy="1930501"/>
          </a:xfrm>
          <a:prstGeom prst="rect">
            <a:avLst/>
          </a:prstGeom>
        </p:spPr>
      </p:pic>
      <p:sp>
        <p:nvSpPr>
          <p:cNvPr id="9" name="Rectangle 8">
            <a:extLst>
              <a:ext uri="{FF2B5EF4-FFF2-40B4-BE49-F238E27FC236}">
                <a16:creationId xmlns:a16="http://schemas.microsoft.com/office/drawing/2014/main" id="{EAA5A760-CB3C-41F9-8884-FB43E91288A6}"/>
              </a:ext>
            </a:extLst>
          </p:cNvPr>
          <p:cNvSpPr/>
          <p:nvPr userDrawn="1"/>
        </p:nvSpPr>
        <p:spPr>
          <a:xfrm>
            <a:off x="0" y="6347616"/>
            <a:ext cx="4033284" cy="5103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A72630-F15C-4C3D-A408-7B52CE739FA7}"/>
              </a:ext>
            </a:extLst>
          </p:cNvPr>
          <p:cNvSpPr/>
          <p:nvPr userDrawn="1"/>
        </p:nvSpPr>
        <p:spPr>
          <a:xfrm>
            <a:off x="4033285" y="6347616"/>
            <a:ext cx="4125434" cy="5103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FB6727-D58B-4215-B01F-BFA299AE82B3}"/>
              </a:ext>
            </a:extLst>
          </p:cNvPr>
          <p:cNvSpPr/>
          <p:nvPr userDrawn="1"/>
        </p:nvSpPr>
        <p:spPr>
          <a:xfrm>
            <a:off x="8158719" y="6347616"/>
            <a:ext cx="4033281" cy="5103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2312087-E5F5-4D26-91F5-411B6C1DA176}"/>
              </a:ext>
            </a:extLst>
          </p:cNvPr>
          <p:cNvPicPr>
            <a:picLocks noChangeAspect="1"/>
          </p:cNvPicPr>
          <p:nvPr userDrawn="1"/>
        </p:nvPicPr>
        <p:blipFill>
          <a:blip r:embed="rId5"/>
          <a:stretch>
            <a:fillRect/>
          </a:stretch>
        </p:blipFill>
        <p:spPr>
          <a:xfrm>
            <a:off x="4326737" y="80667"/>
            <a:ext cx="3389670" cy="896190"/>
          </a:xfrm>
          <a:prstGeom prst="rect">
            <a:avLst/>
          </a:prstGeom>
        </p:spPr>
      </p:pic>
    </p:spTree>
    <p:extLst>
      <p:ext uri="{BB962C8B-B14F-4D97-AF65-F5344CB8AC3E}">
        <p14:creationId xmlns:p14="http://schemas.microsoft.com/office/powerpoint/2010/main" val="948208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CMC Custom">
    <p:bg>
      <p:bgPr>
        <a:solidFill>
          <a:schemeClr val="bg1">
            <a:alpha val="50196"/>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A8B135-697D-4306-9A45-675A121F6EE2}"/>
              </a:ext>
            </a:extLst>
          </p:cNvPr>
          <p:cNvSpPr/>
          <p:nvPr userDrawn="1"/>
        </p:nvSpPr>
        <p:spPr>
          <a:xfrm>
            <a:off x="0" y="-63798"/>
            <a:ext cx="12192000" cy="135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A5A760-CB3C-41F9-8884-FB43E91288A6}"/>
              </a:ext>
            </a:extLst>
          </p:cNvPr>
          <p:cNvSpPr/>
          <p:nvPr userDrawn="1"/>
        </p:nvSpPr>
        <p:spPr>
          <a:xfrm>
            <a:off x="0" y="6347616"/>
            <a:ext cx="4033284" cy="5103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A72630-F15C-4C3D-A408-7B52CE739FA7}"/>
              </a:ext>
            </a:extLst>
          </p:cNvPr>
          <p:cNvSpPr/>
          <p:nvPr userDrawn="1"/>
        </p:nvSpPr>
        <p:spPr>
          <a:xfrm>
            <a:off x="4033285" y="6347616"/>
            <a:ext cx="4125434" cy="5103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FB6727-D58B-4215-B01F-BFA299AE82B3}"/>
              </a:ext>
            </a:extLst>
          </p:cNvPr>
          <p:cNvSpPr/>
          <p:nvPr userDrawn="1"/>
        </p:nvSpPr>
        <p:spPr>
          <a:xfrm>
            <a:off x="8158719" y="6347616"/>
            <a:ext cx="4033281" cy="5103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2312087-E5F5-4D26-91F5-411B6C1DA176}"/>
              </a:ext>
            </a:extLst>
          </p:cNvPr>
          <p:cNvPicPr>
            <a:picLocks noChangeAspect="1"/>
          </p:cNvPicPr>
          <p:nvPr userDrawn="1"/>
        </p:nvPicPr>
        <p:blipFill>
          <a:blip r:embed="rId2"/>
          <a:stretch>
            <a:fillRect/>
          </a:stretch>
        </p:blipFill>
        <p:spPr>
          <a:xfrm>
            <a:off x="4326737" y="80667"/>
            <a:ext cx="3389670" cy="896190"/>
          </a:xfrm>
          <a:prstGeom prst="rect">
            <a:avLst/>
          </a:prstGeom>
        </p:spPr>
      </p:pic>
    </p:spTree>
    <p:extLst>
      <p:ext uri="{BB962C8B-B14F-4D97-AF65-F5344CB8AC3E}">
        <p14:creationId xmlns:p14="http://schemas.microsoft.com/office/powerpoint/2010/main" val="89424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A01E33-4D2C-4715-99DD-D6914EF0A565}"/>
              </a:ext>
            </a:extLst>
          </p:cNvPr>
          <p:cNvSpPr/>
          <p:nvPr userDrawn="1"/>
        </p:nvSpPr>
        <p:spPr>
          <a:xfrm>
            <a:off x="3391786" y="555"/>
            <a:ext cx="8800214" cy="96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B66B15-68B0-493D-9BC2-6EEDD63F23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B60235B-3C8B-4044-A570-1B27B316D27E}"/>
              </a:ext>
            </a:extLst>
          </p:cNvPr>
          <p:cNvSpPr>
            <a:spLocks noGrp="1"/>
          </p:cNvSpPr>
          <p:nvPr>
            <p:ph type="title" hasCustomPrompt="1"/>
          </p:nvPr>
        </p:nvSpPr>
        <p:spPr>
          <a:xfrm>
            <a:off x="6804837" y="233511"/>
            <a:ext cx="5036289" cy="501650"/>
          </a:xfrm>
          <a:noFill/>
        </p:spPr>
        <p:txBody>
          <a:bodyPr/>
          <a:lstStyle>
            <a:lvl1pPr>
              <a:defRPr/>
            </a:lvl1pPr>
          </a:lstStyle>
          <a:p>
            <a:r>
              <a:rPr lang="en-US"/>
              <a:t>Title</a:t>
            </a:r>
          </a:p>
        </p:txBody>
      </p:sp>
    </p:spTree>
    <p:extLst>
      <p:ext uri="{BB962C8B-B14F-4D97-AF65-F5344CB8AC3E}">
        <p14:creationId xmlns:p14="http://schemas.microsoft.com/office/powerpoint/2010/main" val="31847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AEA708-0EF4-4A75-9CC1-1288F93BC397}"/>
              </a:ext>
            </a:extLst>
          </p:cNvPr>
          <p:cNvSpPr>
            <a:spLocks noGrp="1"/>
          </p:cNvSpPr>
          <p:nvPr>
            <p:ph type="body" idx="1"/>
          </p:nvPr>
        </p:nvSpPr>
        <p:spPr>
          <a:xfrm>
            <a:off x="725525" y="366208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3C2C6D12-2A7E-4B00-8424-008F4A81CCC1}"/>
              </a:ext>
            </a:extLst>
          </p:cNvPr>
          <p:cNvSpPr/>
          <p:nvPr userDrawn="1"/>
        </p:nvSpPr>
        <p:spPr>
          <a:xfrm>
            <a:off x="3391786" y="0"/>
            <a:ext cx="8810847" cy="96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FC23E6E-9F42-4DB8-BD7F-4BA6A4EF6377}"/>
              </a:ext>
            </a:extLst>
          </p:cNvPr>
          <p:cNvSpPr>
            <a:spLocks noGrp="1"/>
          </p:cNvSpPr>
          <p:nvPr>
            <p:ph type="title"/>
          </p:nvPr>
        </p:nvSpPr>
        <p:spPr>
          <a:xfrm>
            <a:off x="1689928" y="2226007"/>
            <a:ext cx="8799443" cy="969912"/>
          </a:xfrm>
          <a:noFill/>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6942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FFACBD-F969-4E56-9094-7642A1FC497F}"/>
              </a:ext>
            </a:extLst>
          </p:cNvPr>
          <p:cNvSpPr>
            <a:spLocks noGrp="1"/>
          </p:cNvSpPr>
          <p:nvPr>
            <p:ph sz="half" idx="1"/>
          </p:nvPr>
        </p:nvSpPr>
        <p:spPr>
          <a:xfrm>
            <a:off x="63618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A448D5-F8C8-43DE-87DC-A1DA2F3AA6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CAB20504-3C7C-4FEE-B5D5-2E13D96C7E03}"/>
              </a:ext>
            </a:extLst>
          </p:cNvPr>
          <p:cNvSpPr/>
          <p:nvPr userDrawn="1"/>
        </p:nvSpPr>
        <p:spPr>
          <a:xfrm>
            <a:off x="3386468" y="-1474"/>
            <a:ext cx="8794899" cy="969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26333B-056D-44FF-8B45-3ADE950980B5}"/>
              </a:ext>
            </a:extLst>
          </p:cNvPr>
          <p:cNvSpPr>
            <a:spLocks noGrp="1"/>
          </p:cNvSpPr>
          <p:nvPr>
            <p:ph type="title"/>
          </p:nvPr>
        </p:nvSpPr>
        <p:spPr>
          <a:xfrm>
            <a:off x="3623043" y="211129"/>
            <a:ext cx="8343014" cy="544057"/>
          </a:xfrm>
          <a:noFill/>
        </p:spPr>
        <p:txBody>
          <a:bodyPr/>
          <a:lstStyle/>
          <a:p>
            <a:r>
              <a:rPr lang="en-US"/>
              <a:t>Click to edit Master title style</a:t>
            </a:r>
          </a:p>
        </p:txBody>
      </p:sp>
    </p:spTree>
    <p:extLst>
      <p:ext uri="{BB962C8B-B14F-4D97-AF65-F5344CB8AC3E}">
        <p14:creationId xmlns:p14="http://schemas.microsoft.com/office/powerpoint/2010/main" val="108956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3A6EB-8D29-49A4-84CD-1F0DEC35C3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23450-3072-456B-822D-F88D7144CB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1FFD03-A9DB-4DB8-9EB2-7FF85B8DCC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D69EE4-288C-47CE-980E-73CE5A5C2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62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06CE-7615-4064-803C-319E7631B0B3}"/>
              </a:ext>
            </a:extLst>
          </p:cNvPr>
          <p:cNvSpPr>
            <a:spLocks noGrp="1"/>
          </p:cNvSpPr>
          <p:nvPr>
            <p:ph type="title"/>
          </p:nvPr>
        </p:nvSpPr>
        <p:spPr>
          <a:xfrm>
            <a:off x="1696278" y="2944044"/>
            <a:ext cx="8799443" cy="969912"/>
          </a:xfrm>
          <a:noFill/>
        </p:spPr>
        <p:txBody>
          <a:bodyPr/>
          <a:lstStyle>
            <a:lvl1pPr algn="ctr">
              <a:defRPr/>
            </a:lvl1pPr>
          </a:lstStyle>
          <a:p>
            <a:r>
              <a:rPr lang="en-US"/>
              <a:t>Click to edit Master title style</a:t>
            </a:r>
          </a:p>
        </p:txBody>
      </p:sp>
      <p:sp>
        <p:nvSpPr>
          <p:cNvPr id="6" name="Rectangle 5">
            <a:extLst>
              <a:ext uri="{FF2B5EF4-FFF2-40B4-BE49-F238E27FC236}">
                <a16:creationId xmlns:a16="http://schemas.microsoft.com/office/drawing/2014/main" id="{0F89E571-F7D1-4CB4-8378-DDB14054D040}"/>
              </a:ext>
            </a:extLst>
          </p:cNvPr>
          <p:cNvSpPr/>
          <p:nvPr userDrawn="1"/>
        </p:nvSpPr>
        <p:spPr>
          <a:xfrm>
            <a:off x="3381153" y="0"/>
            <a:ext cx="8800214" cy="96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19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200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02A9C-200F-447B-8413-5E9254A9A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898E08-4CF5-4A77-A687-86F92B6BB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4753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994380D-7AB6-4584-9593-7D9DD67DA9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0BE841-E3EA-49DF-BAAE-388F8466D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E6FB4-28A6-4194-9B3D-2B9FEEE5EA79}"/>
              </a:ext>
            </a:extLst>
          </p:cNvPr>
          <p:cNvSpPr>
            <a:spLocks noGrp="1"/>
          </p:cNvSpPr>
          <p:nvPr>
            <p:ph type="dt" sz="half" idx="10"/>
          </p:nvPr>
        </p:nvSpPr>
        <p:spPr>
          <a:xfrm>
            <a:off x="0" y="6356351"/>
            <a:ext cx="4038600" cy="501649"/>
          </a:xfrm>
          <a:prstGeom prst="rect">
            <a:avLst/>
          </a:prstGeom>
        </p:spPr>
        <p:txBody>
          <a:bodyPr/>
          <a:lstStyle/>
          <a:p>
            <a:fld id="{187E351A-C720-4964-BDE7-A71B14140005}" type="datetimeFigureOut">
              <a:rPr lang="en-US" smtClean="0"/>
              <a:t>2/28/2024</a:t>
            </a:fld>
            <a:endParaRPr lang="en-US"/>
          </a:p>
        </p:txBody>
      </p:sp>
      <p:sp>
        <p:nvSpPr>
          <p:cNvPr id="6" name="Footer Placeholder 5">
            <a:extLst>
              <a:ext uri="{FF2B5EF4-FFF2-40B4-BE49-F238E27FC236}">
                <a16:creationId xmlns:a16="http://schemas.microsoft.com/office/drawing/2014/main" id="{C828DB45-8607-4ED5-A66F-8C972B1A9468}"/>
              </a:ext>
            </a:extLst>
          </p:cNvPr>
          <p:cNvSpPr>
            <a:spLocks noGrp="1"/>
          </p:cNvSpPr>
          <p:nvPr>
            <p:ph type="ftr" sz="quarter" idx="11"/>
          </p:nvPr>
        </p:nvSpPr>
        <p:spPr>
          <a:xfrm>
            <a:off x="4038600" y="6356350"/>
            <a:ext cx="4445000" cy="50164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59A8E5-D0AA-4AEA-8D30-B8DB0DA721DB}"/>
              </a:ext>
            </a:extLst>
          </p:cNvPr>
          <p:cNvSpPr>
            <a:spLocks noGrp="1"/>
          </p:cNvSpPr>
          <p:nvPr>
            <p:ph type="sldNum" sz="quarter" idx="12"/>
          </p:nvPr>
        </p:nvSpPr>
        <p:spPr>
          <a:xfrm>
            <a:off x="8483600" y="6356350"/>
            <a:ext cx="3708400" cy="501650"/>
          </a:xfrm>
          <a:prstGeom prst="rect">
            <a:avLst/>
          </a:prstGeom>
        </p:spPr>
        <p:txBody>
          <a:bodyPr/>
          <a:lstStyle/>
          <a:p>
            <a:fld id="{B605BD3B-1D6B-4E3A-BF46-1408116CEF7D}" type="slidenum">
              <a:rPr lang="en-US" smtClean="0"/>
              <a:t>‹#›</a:t>
            </a:fld>
            <a:endParaRPr lang="en-US"/>
          </a:p>
        </p:txBody>
      </p:sp>
    </p:spTree>
    <p:extLst>
      <p:ext uri="{BB962C8B-B14F-4D97-AF65-F5344CB8AC3E}">
        <p14:creationId xmlns:p14="http://schemas.microsoft.com/office/powerpoint/2010/main" val="219161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9BDA7">
            <a:alpha val="50196"/>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D68C86-FFE4-4E38-BCDB-2DFAD66A5B3B}"/>
              </a:ext>
            </a:extLst>
          </p:cNvPr>
          <p:cNvSpPr>
            <a:spLocks noGrp="1"/>
          </p:cNvSpPr>
          <p:nvPr>
            <p:ph type="title"/>
          </p:nvPr>
        </p:nvSpPr>
        <p:spPr>
          <a:xfrm>
            <a:off x="3381924" y="1"/>
            <a:ext cx="8799443" cy="969912"/>
          </a:xfrm>
          <a:prstGeom prst="rect">
            <a:avLst/>
          </a:prstGeom>
          <a:solidFill>
            <a:schemeClr val="bg1"/>
          </a:solidFill>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F60DF53C-76A4-4885-ABA8-38DD9C8E44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E699F04-1DA6-4E7B-BE7D-9C92EA6AB28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3392557" cy="969912"/>
          </a:xfrm>
          <a:prstGeom prst="rect">
            <a:avLst/>
          </a:prstGeom>
        </p:spPr>
      </p:pic>
      <p:sp>
        <p:nvSpPr>
          <p:cNvPr id="8" name="Rectangle 7">
            <a:extLst>
              <a:ext uri="{FF2B5EF4-FFF2-40B4-BE49-F238E27FC236}">
                <a16:creationId xmlns:a16="http://schemas.microsoft.com/office/drawing/2014/main" id="{24C88806-784B-4DD6-8D10-2A28CDC9C3D6}"/>
              </a:ext>
            </a:extLst>
          </p:cNvPr>
          <p:cNvSpPr/>
          <p:nvPr userDrawn="1"/>
        </p:nvSpPr>
        <p:spPr>
          <a:xfrm>
            <a:off x="0" y="6347616"/>
            <a:ext cx="4033284" cy="5103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A982A3-F815-485A-B392-27FF59E56060}"/>
              </a:ext>
            </a:extLst>
          </p:cNvPr>
          <p:cNvSpPr/>
          <p:nvPr userDrawn="1"/>
        </p:nvSpPr>
        <p:spPr>
          <a:xfrm>
            <a:off x="4033285" y="6347616"/>
            <a:ext cx="4125434" cy="5103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849AC3-A213-47A5-A927-FE8707851C37}"/>
              </a:ext>
            </a:extLst>
          </p:cNvPr>
          <p:cNvSpPr/>
          <p:nvPr userDrawn="1"/>
        </p:nvSpPr>
        <p:spPr>
          <a:xfrm>
            <a:off x="8158719" y="6347616"/>
            <a:ext cx="4033281" cy="5103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77154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r" defTabSz="914400" rtl="0" eaLnBrk="1" latinLnBrk="0" hangingPunct="1">
        <a:lnSpc>
          <a:spcPct val="90000"/>
        </a:lnSpc>
        <a:spcBef>
          <a:spcPct val="0"/>
        </a:spcBef>
        <a:buNone/>
        <a:defRPr sz="40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https://www.youtube.com/embed/NWX4ggLoJyE?feature=oembed" TargetMode="Externa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blue roof&#10;&#10;Description automatically generated">
            <a:extLst>
              <a:ext uri="{FF2B5EF4-FFF2-40B4-BE49-F238E27FC236}">
                <a16:creationId xmlns:a16="http://schemas.microsoft.com/office/drawing/2014/main" id="{A78CE17B-F546-DA3B-53D9-9F3997E58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12192000" cy="5453743"/>
          </a:xfrm>
          <a:prstGeom prst="rect">
            <a:avLst/>
          </a:prstGeom>
        </p:spPr>
      </p:pic>
      <p:sp>
        <p:nvSpPr>
          <p:cNvPr id="17" name="Rectangle 16">
            <a:extLst>
              <a:ext uri="{FF2B5EF4-FFF2-40B4-BE49-F238E27FC236}">
                <a16:creationId xmlns:a16="http://schemas.microsoft.com/office/drawing/2014/main" id="{D499326F-10B2-43F2-91C9-B4B045089C6A}"/>
              </a:ext>
            </a:extLst>
          </p:cNvPr>
          <p:cNvSpPr/>
          <p:nvPr/>
        </p:nvSpPr>
        <p:spPr>
          <a:xfrm>
            <a:off x="0" y="938590"/>
            <a:ext cx="12192000" cy="5453743"/>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4E41E8-C416-448A-4FB9-5BFDB28CCE2C}"/>
              </a:ext>
            </a:extLst>
          </p:cNvPr>
          <p:cNvSpPr txBox="1"/>
          <p:nvPr/>
        </p:nvSpPr>
        <p:spPr>
          <a:xfrm>
            <a:off x="0" y="2543605"/>
            <a:ext cx="12192000" cy="2554545"/>
          </a:xfrm>
          <a:prstGeom prst="rect">
            <a:avLst/>
          </a:prstGeom>
          <a:noFill/>
        </p:spPr>
        <p:txBody>
          <a:bodyPr wrap="square" rtlCol="0">
            <a:spAutoFit/>
          </a:bodyPr>
          <a:lstStyle/>
          <a:p>
            <a:pPr algn="ctr"/>
            <a:r>
              <a:rPr lang="en-US" sz="8000" b="1">
                <a:solidFill>
                  <a:schemeClr val="bg1"/>
                </a:solidFill>
                <a:latin typeface="Arial Black" panose="020B0A04020102020204" pitchFamily="34" charset="0"/>
              </a:rPr>
              <a:t>OCMC </a:t>
            </a:r>
            <a:r>
              <a:rPr lang="en-US" sz="8000" b="1">
                <a:solidFill>
                  <a:srgbClr val="E2A12F"/>
                </a:solidFill>
                <a:latin typeface="Arial Black" panose="020B0A04020102020204" pitchFamily="34" charset="0"/>
              </a:rPr>
              <a:t>MISSION </a:t>
            </a:r>
          </a:p>
          <a:p>
            <a:pPr algn="ctr"/>
            <a:r>
              <a:rPr lang="en-US" sz="8000" b="1">
                <a:solidFill>
                  <a:srgbClr val="E2A12F"/>
                </a:solidFill>
                <a:latin typeface="Arial Black" panose="020B0A04020102020204" pitchFamily="34" charset="0"/>
              </a:rPr>
              <a:t>SUNDAY </a:t>
            </a:r>
            <a:r>
              <a:rPr lang="en-US" sz="8000" b="1">
                <a:solidFill>
                  <a:schemeClr val="bg1"/>
                </a:solidFill>
                <a:latin typeface="Arial Black" panose="020B0A04020102020204" pitchFamily="34" charset="0"/>
              </a:rPr>
              <a:t>LESSON</a:t>
            </a:r>
          </a:p>
        </p:txBody>
      </p:sp>
      <p:pic>
        <p:nvPicPr>
          <p:cNvPr id="2" name="Picture 1" descr="Assembly of Orthodox Canonical Bishops">
            <a:extLst>
              <a:ext uri="{FF2B5EF4-FFF2-40B4-BE49-F238E27FC236}">
                <a16:creationId xmlns:a16="http://schemas.microsoft.com/office/drawing/2014/main" id="{B81A0367-5973-1C92-348A-B54DFBDC2A01}"/>
              </a:ext>
            </a:extLst>
          </p:cNvPr>
          <p:cNvPicPr>
            <a:picLocks noChangeAspect="1"/>
          </p:cNvPicPr>
          <p:nvPr/>
        </p:nvPicPr>
        <p:blipFill>
          <a:blip r:embed="rId3"/>
          <a:stretch>
            <a:fillRect/>
          </a:stretch>
        </p:blipFill>
        <p:spPr>
          <a:xfrm>
            <a:off x="9179169" y="161490"/>
            <a:ext cx="2743200" cy="579695"/>
          </a:xfrm>
          <a:prstGeom prst="rect">
            <a:avLst/>
          </a:prstGeom>
        </p:spPr>
      </p:pic>
    </p:spTree>
    <p:extLst>
      <p:ext uri="{BB962C8B-B14F-4D97-AF65-F5344CB8AC3E}">
        <p14:creationId xmlns:p14="http://schemas.microsoft.com/office/powerpoint/2010/main" val="4024735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9C17B-6B1E-3CDB-0BC9-57FFF0B030C8}"/>
              </a:ext>
            </a:extLst>
          </p:cNvPr>
          <p:cNvSpPr>
            <a:spLocks noGrp="1"/>
          </p:cNvSpPr>
          <p:nvPr>
            <p:ph type="title"/>
          </p:nvPr>
        </p:nvSpPr>
        <p:spPr>
          <a:xfrm>
            <a:off x="3392557" y="195138"/>
            <a:ext cx="8799443" cy="657269"/>
          </a:xfrm>
        </p:spPr>
        <p:txBody>
          <a:bodyPr>
            <a:normAutofit fontScale="90000"/>
          </a:bodyPr>
          <a:lstStyle/>
          <a:p>
            <a:pPr algn="r">
              <a:lnSpc>
                <a:spcPct val="150000"/>
              </a:lnSpc>
            </a:pPr>
            <a:r>
              <a:rPr lang="en-US"/>
              <a:t>THE KING OF TONGA</a:t>
            </a:r>
          </a:p>
        </p:txBody>
      </p:sp>
      <p:pic>
        <p:nvPicPr>
          <p:cNvPr id="3" name="Picture 2" descr="A person sitting in a gold throne&#10;&#10;Description automatically generated">
            <a:extLst>
              <a:ext uri="{FF2B5EF4-FFF2-40B4-BE49-F238E27FC236}">
                <a16:creationId xmlns:a16="http://schemas.microsoft.com/office/drawing/2014/main" id="{0E580CF1-7020-9448-5783-9C95D95A4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825" y="1018295"/>
            <a:ext cx="7877175" cy="5248275"/>
          </a:xfrm>
          <a:prstGeom prst="rect">
            <a:avLst/>
          </a:prstGeom>
        </p:spPr>
      </p:pic>
      <p:pic>
        <p:nvPicPr>
          <p:cNvPr id="8" name="Picture 7" descr="A red and white flag with a cross&#10;&#10;Description automatically generated">
            <a:extLst>
              <a:ext uri="{FF2B5EF4-FFF2-40B4-BE49-F238E27FC236}">
                <a16:creationId xmlns:a16="http://schemas.microsoft.com/office/drawing/2014/main" id="{189AE738-DB78-30BB-8F80-FB087526C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97" y="2246736"/>
            <a:ext cx="4021598" cy="2608294"/>
          </a:xfrm>
          <a:prstGeom prst="rect">
            <a:avLst/>
          </a:prstGeom>
        </p:spPr>
      </p:pic>
    </p:spTree>
    <p:extLst>
      <p:ext uri="{BB962C8B-B14F-4D97-AF65-F5344CB8AC3E}">
        <p14:creationId xmlns:p14="http://schemas.microsoft.com/office/powerpoint/2010/main" val="243791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group of kids digging in dirt&#10;&#10;Description automatically generated">
            <a:extLst>
              <a:ext uri="{FF2B5EF4-FFF2-40B4-BE49-F238E27FC236}">
                <a16:creationId xmlns:a16="http://schemas.microsoft.com/office/drawing/2014/main" id="{AE3631A7-5443-D5DD-4A92-92A3ED6DCF8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64029" y="1040681"/>
            <a:ext cx="3868539" cy="5158053"/>
          </a:xfrm>
          <a:prstGeom prst="rect">
            <a:avLst/>
          </a:prstGeom>
          <a:noFill/>
          <a:ln>
            <a:noFill/>
          </a:ln>
        </p:spPr>
      </p:pic>
      <p:pic>
        <p:nvPicPr>
          <p:cNvPr id="7" name="Content Placeholder 6" descr="May be an image of 4 people and tree">
            <a:extLst>
              <a:ext uri="{FF2B5EF4-FFF2-40B4-BE49-F238E27FC236}">
                <a16:creationId xmlns:a16="http://schemas.microsoft.com/office/drawing/2014/main" id="{ADA0D42C-EFD2-2025-E353-CEC38B24072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4170511" y="1040681"/>
            <a:ext cx="7795546" cy="5158053"/>
          </a:xfrm>
          <a:prstGeom prst="rect">
            <a:avLst/>
          </a:prstGeom>
          <a:noFill/>
          <a:ln>
            <a:noFill/>
          </a:ln>
        </p:spPr>
      </p:pic>
      <p:sp>
        <p:nvSpPr>
          <p:cNvPr id="11" name="Title 10">
            <a:extLst>
              <a:ext uri="{FF2B5EF4-FFF2-40B4-BE49-F238E27FC236}">
                <a16:creationId xmlns:a16="http://schemas.microsoft.com/office/drawing/2014/main" id="{BF07C488-9455-55D0-076D-72669D84AE06}"/>
              </a:ext>
            </a:extLst>
          </p:cNvPr>
          <p:cNvSpPr>
            <a:spLocks noGrp="1"/>
          </p:cNvSpPr>
          <p:nvPr>
            <p:ph type="title"/>
          </p:nvPr>
        </p:nvSpPr>
        <p:spPr/>
        <p:txBody>
          <a:bodyPr>
            <a:normAutofit fontScale="90000"/>
          </a:bodyPr>
          <a:lstStyle/>
          <a:p>
            <a:r>
              <a:rPr lang="en-US"/>
              <a:t>EVERYONE IS WORKING</a:t>
            </a:r>
          </a:p>
        </p:txBody>
      </p:sp>
    </p:spTree>
    <p:extLst>
      <p:ext uri="{BB962C8B-B14F-4D97-AF65-F5344CB8AC3E}">
        <p14:creationId xmlns:p14="http://schemas.microsoft.com/office/powerpoint/2010/main" val="669304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looking at a cellphone&#10;&#10;Description automatically generated">
            <a:extLst>
              <a:ext uri="{FF2B5EF4-FFF2-40B4-BE49-F238E27FC236}">
                <a16:creationId xmlns:a16="http://schemas.microsoft.com/office/drawing/2014/main" id="{B4DC0815-DEC6-0A60-5B9F-6B47550FB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55147" y="1084882"/>
            <a:ext cx="6530536" cy="5140564"/>
          </a:xfrm>
        </p:spPr>
      </p:pic>
      <p:sp>
        <p:nvSpPr>
          <p:cNvPr id="3" name="Text Placeholder 2">
            <a:extLst>
              <a:ext uri="{FF2B5EF4-FFF2-40B4-BE49-F238E27FC236}">
                <a16:creationId xmlns:a16="http://schemas.microsoft.com/office/drawing/2014/main" id="{672A2A5D-1B5E-8204-BD66-C07D571DDE10}"/>
              </a:ext>
            </a:extLst>
          </p:cNvPr>
          <p:cNvSpPr>
            <a:spLocks noGrp="1"/>
          </p:cNvSpPr>
          <p:nvPr>
            <p:ph type="body" sz="half" idx="2"/>
          </p:nvPr>
        </p:nvSpPr>
        <p:spPr>
          <a:xfrm>
            <a:off x="520473" y="2214820"/>
            <a:ext cx="4530498" cy="2880687"/>
          </a:xfrm>
        </p:spPr>
        <p:txBody>
          <a:bodyPr>
            <a:normAutofit/>
          </a:bodyPr>
          <a:lstStyle/>
          <a:p>
            <a:r>
              <a:rPr lang="en-US" sz="2800" dirty="0"/>
              <a:t>Fr. Bartholomew is a priest from Fiji sent by the Archdiocese of New Zealand</a:t>
            </a:r>
          </a:p>
          <a:p>
            <a:endParaRPr lang="en-US" sz="2800" dirty="0"/>
          </a:p>
          <a:p>
            <a:r>
              <a:rPr lang="en-US" sz="2800" dirty="0"/>
              <a:t>Michael Jones is a missionary sent by OCMC in America</a:t>
            </a:r>
          </a:p>
        </p:txBody>
      </p:sp>
      <p:sp>
        <p:nvSpPr>
          <p:cNvPr id="4" name="Title 3">
            <a:extLst>
              <a:ext uri="{FF2B5EF4-FFF2-40B4-BE49-F238E27FC236}">
                <a16:creationId xmlns:a16="http://schemas.microsoft.com/office/drawing/2014/main" id="{D8A9C17B-6B1E-3CDB-0BC9-57FFF0B030C8}"/>
              </a:ext>
            </a:extLst>
          </p:cNvPr>
          <p:cNvSpPr>
            <a:spLocks noGrp="1"/>
          </p:cNvSpPr>
          <p:nvPr>
            <p:ph type="title" idx="4294967295"/>
          </p:nvPr>
        </p:nvSpPr>
        <p:spPr>
          <a:xfrm>
            <a:off x="3394129" y="0"/>
            <a:ext cx="8797871" cy="930275"/>
          </a:xfrm>
        </p:spPr>
        <p:txBody>
          <a:bodyPr>
            <a:normAutofit fontScale="90000"/>
          </a:bodyPr>
          <a:lstStyle/>
          <a:p>
            <a:pPr algn="r">
              <a:lnSpc>
                <a:spcPct val="150000"/>
              </a:lnSpc>
            </a:pPr>
            <a:br>
              <a:rPr lang="en-US" sz="1800">
                <a:effectLst/>
                <a:latin typeface="Times New Roman" panose="02020603050405020304" pitchFamily="18" charset="0"/>
                <a:ea typeface="Calibri" panose="020F0502020204030204" pitchFamily="34" charset="0"/>
              </a:rPr>
            </a:br>
            <a:r>
              <a:rPr lang="en-US" sz="3600">
                <a:effectLst/>
                <a:ea typeface="Calibri" panose="020F0502020204030204" pitchFamily="34" charset="0"/>
              </a:rPr>
              <a:t>MICHAEL &amp; FR. BARTHOLOMEW</a:t>
            </a:r>
            <a:endParaRPr lang="en-US"/>
          </a:p>
        </p:txBody>
      </p:sp>
    </p:spTree>
    <p:extLst>
      <p:ext uri="{BB962C8B-B14F-4D97-AF65-F5344CB8AC3E}">
        <p14:creationId xmlns:p14="http://schemas.microsoft.com/office/powerpoint/2010/main" val="342741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9C17B-6B1E-3CDB-0BC9-57FFF0B030C8}"/>
              </a:ext>
            </a:extLst>
          </p:cNvPr>
          <p:cNvSpPr>
            <a:spLocks noGrp="1"/>
          </p:cNvSpPr>
          <p:nvPr>
            <p:ph type="title"/>
          </p:nvPr>
        </p:nvSpPr>
        <p:spPr>
          <a:xfrm>
            <a:off x="0" y="960896"/>
            <a:ext cx="12192000" cy="5377912"/>
          </a:xfrm>
        </p:spPr>
        <p:txBody>
          <a:bodyPr>
            <a:normAutofit/>
          </a:bodyPr>
          <a:lstStyle/>
          <a:p>
            <a:pPr algn="l">
              <a:lnSpc>
                <a:spcPct val="150000"/>
              </a:lnSpc>
            </a:pPr>
            <a:br>
              <a:rPr lang="en-US" sz="1800">
                <a:effectLst/>
                <a:latin typeface="Times New Roman" panose="02020603050405020304" pitchFamily="18" charset="0"/>
                <a:ea typeface="Calibri" panose="020F0502020204030204" pitchFamily="34" charset="0"/>
              </a:rPr>
            </a:br>
            <a:endParaRPr lang="en-US"/>
          </a:p>
        </p:txBody>
      </p:sp>
      <p:sp>
        <p:nvSpPr>
          <p:cNvPr id="5" name="TextBox 4">
            <a:extLst>
              <a:ext uri="{FF2B5EF4-FFF2-40B4-BE49-F238E27FC236}">
                <a16:creationId xmlns:a16="http://schemas.microsoft.com/office/drawing/2014/main" id="{CD7DA9B8-ED96-07F3-D922-6240F38A1C26}"/>
              </a:ext>
            </a:extLst>
          </p:cNvPr>
          <p:cNvSpPr txBox="1"/>
          <p:nvPr/>
        </p:nvSpPr>
        <p:spPr>
          <a:xfrm>
            <a:off x="4508500" y="0"/>
            <a:ext cx="7683500"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CELEBRATING THE LITURGY</a:t>
            </a:r>
            <a:endParaRPr lang="en-US" b="1">
              <a:latin typeface="Arial" panose="020B0604020202020204" pitchFamily="34" charset="0"/>
              <a:cs typeface="Arial" panose="020B0604020202020204" pitchFamily="34" charset="0"/>
            </a:endParaRPr>
          </a:p>
        </p:txBody>
      </p:sp>
      <p:pic>
        <p:nvPicPr>
          <p:cNvPr id="3" name="Picture 2" descr="A person in a robe standing outside&#10;&#10;Description automatically generated">
            <a:extLst>
              <a:ext uri="{FF2B5EF4-FFF2-40B4-BE49-F238E27FC236}">
                <a16:creationId xmlns:a16="http://schemas.microsoft.com/office/drawing/2014/main" id="{75CD0024-18F0-3F11-9886-C95A959BA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47658"/>
            <a:ext cx="10515600" cy="5391150"/>
          </a:xfrm>
          <a:prstGeom prst="rect">
            <a:avLst/>
          </a:prstGeom>
        </p:spPr>
      </p:pic>
    </p:spTree>
    <p:extLst>
      <p:ext uri="{BB962C8B-B14F-4D97-AF65-F5344CB8AC3E}">
        <p14:creationId xmlns:p14="http://schemas.microsoft.com/office/powerpoint/2010/main" val="4201763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9C17B-6B1E-3CDB-0BC9-57FFF0B030C8}"/>
              </a:ext>
            </a:extLst>
          </p:cNvPr>
          <p:cNvSpPr>
            <a:spLocks noGrp="1"/>
          </p:cNvSpPr>
          <p:nvPr>
            <p:ph type="title"/>
          </p:nvPr>
        </p:nvSpPr>
        <p:spPr>
          <a:xfrm>
            <a:off x="0" y="960896"/>
            <a:ext cx="12192000" cy="5393410"/>
          </a:xfrm>
        </p:spPr>
        <p:txBody>
          <a:bodyPr>
            <a:normAutofit/>
          </a:bodyPr>
          <a:lstStyle/>
          <a:p>
            <a:pPr algn="l">
              <a:lnSpc>
                <a:spcPct val="150000"/>
              </a:lnSpc>
            </a:pPr>
            <a:br>
              <a:rPr lang="en-US" sz="1800">
                <a:effectLst/>
                <a:latin typeface="Times New Roman" panose="02020603050405020304" pitchFamily="18" charset="0"/>
                <a:ea typeface="Calibri" panose="020F0502020204030204" pitchFamily="34" charset="0"/>
              </a:rPr>
            </a:br>
            <a:endParaRPr lang="en-US"/>
          </a:p>
        </p:txBody>
      </p:sp>
      <p:sp>
        <p:nvSpPr>
          <p:cNvPr id="5" name="TextBox 4">
            <a:extLst>
              <a:ext uri="{FF2B5EF4-FFF2-40B4-BE49-F238E27FC236}">
                <a16:creationId xmlns:a16="http://schemas.microsoft.com/office/drawing/2014/main" id="{CD7DA9B8-ED96-07F3-D922-6240F38A1C26}"/>
              </a:ext>
            </a:extLst>
          </p:cNvPr>
          <p:cNvSpPr txBox="1"/>
          <p:nvPr/>
        </p:nvSpPr>
        <p:spPr>
          <a:xfrm>
            <a:off x="4508500" y="242084"/>
            <a:ext cx="768350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HOW BEAUTIFUL ARE THE FEET…</a:t>
            </a:r>
            <a:endParaRPr lang="en-US" sz="2000" b="1">
              <a:latin typeface="Arial" panose="020B0604020202020204" pitchFamily="34" charset="0"/>
              <a:cs typeface="Arial" panose="020B0604020202020204" pitchFamily="34" charset="0"/>
            </a:endParaRPr>
          </a:p>
        </p:txBody>
      </p:sp>
      <p:pic>
        <p:nvPicPr>
          <p:cNvPr id="3" name="Picture 2" descr="A group of children holding hands by the water&#10;&#10;Description automatically generated">
            <a:extLst>
              <a:ext uri="{FF2B5EF4-FFF2-40B4-BE49-F238E27FC236}">
                <a16:creationId xmlns:a16="http://schemas.microsoft.com/office/drawing/2014/main" id="{374198DA-80FC-57AC-D9AA-2E2D5FBC8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72681"/>
            <a:ext cx="10515600" cy="5381625"/>
          </a:xfrm>
          <a:prstGeom prst="rect">
            <a:avLst/>
          </a:prstGeom>
        </p:spPr>
      </p:pic>
    </p:spTree>
    <p:extLst>
      <p:ext uri="{BB962C8B-B14F-4D97-AF65-F5344CB8AC3E}">
        <p14:creationId xmlns:p14="http://schemas.microsoft.com/office/powerpoint/2010/main" val="65974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9C17B-6B1E-3CDB-0BC9-57FFF0B030C8}"/>
              </a:ext>
            </a:extLst>
          </p:cNvPr>
          <p:cNvSpPr>
            <a:spLocks noGrp="1"/>
          </p:cNvSpPr>
          <p:nvPr>
            <p:ph type="title"/>
          </p:nvPr>
        </p:nvSpPr>
        <p:spPr>
          <a:xfrm>
            <a:off x="0" y="960895"/>
            <a:ext cx="12192000" cy="5362413"/>
          </a:xfrm>
        </p:spPr>
        <p:txBody>
          <a:bodyPr>
            <a:normAutofit/>
          </a:bodyPr>
          <a:lstStyle/>
          <a:p>
            <a:pPr algn="l">
              <a:lnSpc>
                <a:spcPct val="150000"/>
              </a:lnSpc>
            </a:pPr>
            <a:br>
              <a:rPr lang="en-US" sz="1800">
                <a:effectLst/>
                <a:latin typeface="Times New Roman" panose="02020603050405020304" pitchFamily="18" charset="0"/>
                <a:ea typeface="Calibri" panose="020F0502020204030204" pitchFamily="34" charset="0"/>
              </a:rPr>
            </a:br>
            <a:endParaRPr lang="en-US"/>
          </a:p>
        </p:txBody>
      </p:sp>
      <p:sp>
        <p:nvSpPr>
          <p:cNvPr id="5" name="TextBox 4">
            <a:extLst>
              <a:ext uri="{FF2B5EF4-FFF2-40B4-BE49-F238E27FC236}">
                <a16:creationId xmlns:a16="http://schemas.microsoft.com/office/drawing/2014/main" id="{CD7DA9B8-ED96-07F3-D922-6240F38A1C26}"/>
              </a:ext>
            </a:extLst>
          </p:cNvPr>
          <p:cNvSpPr txBox="1"/>
          <p:nvPr/>
        </p:nvSpPr>
        <p:spPr>
          <a:xfrm>
            <a:off x="4432516" y="243633"/>
            <a:ext cx="7408190" cy="523220"/>
          </a:xfrm>
          <a:prstGeom prst="rect">
            <a:avLst/>
          </a:prstGeom>
          <a:noFill/>
        </p:spPr>
        <p:txBody>
          <a:bodyPr wrap="square" rtlCol="0">
            <a:spAutoFit/>
          </a:bodyPr>
          <a:lstStyle/>
          <a:p>
            <a:pPr algn="r"/>
            <a:r>
              <a:rPr lang="en-US" sz="2800" b="1">
                <a:latin typeface="Arial" panose="020B0604020202020204" pitchFamily="34" charset="0"/>
                <a:cs typeface="Arial" panose="020B0604020202020204" pitchFamily="34" charset="0"/>
              </a:rPr>
              <a:t>TONGA MISSION TOUR</a:t>
            </a:r>
            <a:endParaRPr lang="en-US" b="1">
              <a:latin typeface="Arial" panose="020B0604020202020204" pitchFamily="34" charset="0"/>
              <a:cs typeface="Arial" panose="020B0604020202020204" pitchFamily="34" charset="0"/>
            </a:endParaRPr>
          </a:p>
        </p:txBody>
      </p:sp>
      <p:pic>
        <p:nvPicPr>
          <p:cNvPr id="2" name="Online Media 3" title="OCMC Missions: Tonga Mission Tour w/ the Jones Family">
            <a:hlinkClick r:id="" action="ppaction://media"/>
            <a:extLst>
              <a:ext uri="{FF2B5EF4-FFF2-40B4-BE49-F238E27FC236}">
                <a16:creationId xmlns:a16="http://schemas.microsoft.com/office/drawing/2014/main" id="{25B0DECF-AC33-B7A8-B645-F90F40230AE4}"/>
              </a:ext>
            </a:extLst>
          </p:cNvPr>
          <p:cNvPicPr>
            <a:picLocks noRot="1" noChangeAspect="1"/>
          </p:cNvPicPr>
          <p:nvPr>
            <a:videoFile r:link="rId1"/>
          </p:nvPr>
        </p:nvPicPr>
        <p:blipFill>
          <a:blip r:embed="rId4"/>
          <a:stretch>
            <a:fillRect/>
          </a:stretch>
        </p:blipFill>
        <p:spPr>
          <a:xfrm>
            <a:off x="0" y="1007393"/>
            <a:ext cx="12192000" cy="5345363"/>
          </a:xfrm>
          <a:prstGeom prst="rect">
            <a:avLst/>
          </a:prstGeom>
        </p:spPr>
      </p:pic>
    </p:spTree>
    <p:extLst>
      <p:ext uri="{BB962C8B-B14F-4D97-AF65-F5344CB8AC3E}">
        <p14:creationId xmlns:p14="http://schemas.microsoft.com/office/powerpoint/2010/main" val="329777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lose-up of a questionnaire&#10;&#10;Description automatically generated">
            <a:extLst>
              <a:ext uri="{FF2B5EF4-FFF2-40B4-BE49-F238E27FC236}">
                <a16:creationId xmlns:a16="http://schemas.microsoft.com/office/drawing/2014/main" id="{DAC62615-AD18-D476-CFFC-69172570CD5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2507"/>
          <a:stretch/>
        </p:blipFill>
        <p:spPr bwMode="auto">
          <a:xfrm>
            <a:off x="559558" y="832513"/>
            <a:ext cx="11259403" cy="538202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15883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C3A49-5839-AF86-707A-4208C0528C31}"/>
              </a:ext>
            </a:extLst>
          </p:cNvPr>
          <p:cNvSpPr>
            <a:spLocks noGrp="1"/>
          </p:cNvSpPr>
          <p:nvPr>
            <p:ph type="title"/>
          </p:nvPr>
        </p:nvSpPr>
        <p:spPr/>
        <p:txBody>
          <a:bodyPr>
            <a:normAutofit fontScale="90000"/>
          </a:bodyPr>
          <a:lstStyle/>
          <a:p>
            <a:r>
              <a:rPr lang="en-US"/>
              <a:t>Answers</a:t>
            </a:r>
          </a:p>
        </p:txBody>
      </p:sp>
      <p:pic>
        <p:nvPicPr>
          <p:cNvPr id="4" name="Content Placeholder 3" descr="A close-up of a paper&#10;&#10;Description automatically generated">
            <a:extLst>
              <a:ext uri="{FF2B5EF4-FFF2-40B4-BE49-F238E27FC236}">
                <a16:creationId xmlns:a16="http://schemas.microsoft.com/office/drawing/2014/main" id="{3962F243-75E5-63B2-7FC8-EBA99553A51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41427"/>
          <a:stretch/>
        </p:blipFill>
        <p:spPr bwMode="auto">
          <a:xfrm>
            <a:off x="2100649" y="972803"/>
            <a:ext cx="8575589" cy="52041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1875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3A0E-BCF5-4584-8D3B-49259ABCC362}"/>
              </a:ext>
            </a:extLst>
          </p:cNvPr>
          <p:cNvSpPr txBox="1">
            <a:spLocks/>
          </p:cNvSpPr>
          <p:nvPr/>
        </p:nvSpPr>
        <p:spPr>
          <a:xfrm>
            <a:off x="1" y="1109438"/>
            <a:ext cx="12202336" cy="1059956"/>
          </a:xfrm>
          <a:prstGeom prst="rect">
            <a:avLst/>
          </a:prstGeom>
        </p:spPr>
        <p:txBody>
          <a:bodyPr>
            <a:noAutofit/>
          </a:bodyPr>
          <a:lstStyle>
            <a:lvl1pPr algn="r" defTabSz="914400" rtl="0" eaLnBrk="1" latinLnBrk="0" hangingPunct="1">
              <a:lnSpc>
                <a:spcPct val="90000"/>
              </a:lnSpc>
              <a:spcBef>
                <a:spcPct val="0"/>
              </a:spcBef>
              <a:buNone/>
              <a:defRPr sz="4000" kern="1200">
                <a:solidFill>
                  <a:schemeClr val="tx1"/>
                </a:solidFill>
                <a:latin typeface="Arial Black" panose="020B0A04020102020204" pitchFamily="34" charset="0"/>
                <a:ea typeface="+mj-ea"/>
                <a:cs typeface="+mj-cs"/>
              </a:defRPr>
            </a:lvl1pPr>
          </a:lstStyle>
          <a:p>
            <a:pPr algn="ctr"/>
            <a:r>
              <a:rPr lang="en-US" sz="5400">
                <a:solidFill>
                  <a:srgbClr val="E67F22"/>
                </a:solidFill>
              </a:rPr>
              <a:t>JOIN THE MOVEMENT</a:t>
            </a:r>
          </a:p>
        </p:txBody>
      </p:sp>
      <p:pic>
        <p:nvPicPr>
          <p:cNvPr id="3" name="Picture 2" descr="Icon&#10;&#10;Description automatically generated">
            <a:extLst>
              <a:ext uri="{FF2B5EF4-FFF2-40B4-BE49-F238E27FC236}">
                <a16:creationId xmlns:a16="http://schemas.microsoft.com/office/drawing/2014/main" id="{B1256518-654B-41BF-9391-C8472575E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696" y="2185822"/>
            <a:ext cx="1981200" cy="1981200"/>
          </a:xfrm>
          <a:prstGeom prst="rect">
            <a:avLst/>
          </a:prstGeom>
        </p:spPr>
      </p:pic>
      <p:pic>
        <p:nvPicPr>
          <p:cNvPr id="4" name="Picture 3" descr="Icon&#10;&#10;Description automatically generated">
            <a:extLst>
              <a:ext uri="{FF2B5EF4-FFF2-40B4-BE49-F238E27FC236}">
                <a16:creationId xmlns:a16="http://schemas.microsoft.com/office/drawing/2014/main" id="{D6373099-237F-4B33-AD42-AD09D50B6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2185822"/>
            <a:ext cx="1981200" cy="1981200"/>
          </a:xfrm>
          <a:prstGeom prst="rect">
            <a:avLst/>
          </a:prstGeom>
        </p:spPr>
      </p:pic>
      <p:pic>
        <p:nvPicPr>
          <p:cNvPr id="5" name="Picture 4" descr="Icon&#10;&#10;Description automatically generated">
            <a:extLst>
              <a:ext uri="{FF2B5EF4-FFF2-40B4-BE49-F238E27FC236}">
                <a16:creationId xmlns:a16="http://schemas.microsoft.com/office/drawing/2014/main" id="{19C41B4F-96E1-4262-B820-2F2CEA3312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9104" y="2185822"/>
            <a:ext cx="1981200" cy="1981200"/>
          </a:xfrm>
          <a:prstGeom prst="rect">
            <a:avLst/>
          </a:prstGeom>
        </p:spPr>
      </p:pic>
      <p:sp>
        <p:nvSpPr>
          <p:cNvPr id="6" name="TextBox 5">
            <a:extLst>
              <a:ext uri="{FF2B5EF4-FFF2-40B4-BE49-F238E27FC236}">
                <a16:creationId xmlns:a16="http://schemas.microsoft.com/office/drawing/2014/main" id="{0D1533B3-3F8F-44FD-83B0-2C1A170F1940}"/>
              </a:ext>
            </a:extLst>
          </p:cNvPr>
          <p:cNvSpPr txBox="1"/>
          <p:nvPr/>
        </p:nvSpPr>
        <p:spPr>
          <a:xfrm>
            <a:off x="1298014" y="4261534"/>
            <a:ext cx="3068563" cy="1292662"/>
          </a:xfrm>
          <a:prstGeom prst="rect">
            <a:avLst/>
          </a:prstGeom>
          <a:noFill/>
        </p:spPr>
        <p:txBody>
          <a:bodyPr wrap="square" rtlCol="0">
            <a:spAutoFit/>
          </a:bodyPr>
          <a:lstStyle/>
          <a:p>
            <a:pPr algn="ctr"/>
            <a:r>
              <a:rPr lang="en-US" sz="2000" b="1">
                <a:solidFill>
                  <a:schemeClr val="tx1">
                    <a:lumMod val="75000"/>
                    <a:lumOff val="25000"/>
                  </a:schemeClr>
                </a:solidFill>
              </a:rPr>
              <a:t>Pray</a:t>
            </a:r>
            <a:r>
              <a:rPr lang="en-US" sz="2000">
                <a:solidFill>
                  <a:schemeClr val="tx1">
                    <a:lumMod val="75000"/>
                    <a:lumOff val="25000"/>
                  </a:schemeClr>
                </a:solidFill>
              </a:rPr>
              <a:t> for Orthodox missionaries, mission team members, and priests daily.</a:t>
            </a:r>
          </a:p>
          <a:p>
            <a:endParaRPr lang="en-US"/>
          </a:p>
        </p:txBody>
      </p:sp>
      <p:sp>
        <p:nvSpPr>
          <p:cNvPr id="7" name="TextBox 6">
            <a:extLst>
              <a:ext uri="{FF2B5EF4-FFF2-40B4-BE49-F238E27FC236}">
                <a16:creationId xmlns:a16="http://schemas.microsoft.com/office/drawing/2014/main" id="{8310ECB1-0B5E-434D-A408-FBC240F96AA1}"/>
              </a:ext>
            </a:extLst>
          </p:cNvPr>
          <p:cNvSpPr txBox="1"/>
          <p:nvPr/>
        </p:nvSpPr>
        <p:spPr>
          <a:xfrm>
            <a:off x="4561718" y="4261534"/>
            <a:ext cx="3068563" cy="1292662"/>
          </a:xfrm>
          <a:prstGeom prst="rect">
            <a:avLst/>
          </a:prstGeom>
          <a:noFill/>
        </p:spPr>
        <p:txBody>
          <a:bodyPr wrap="square" rtlCol="0">
            <a:spAutoFit/>
          </a:bodyPr>
          <a:lstStyle/>
          <a:p>
            <a:pPr algn="ctr"/>
            <a:r>
              <a:rPr lang="en-US" sz="2000" b="1">
                <a:solidFill>
                  <a:schemeClr val="tx1">
                    <a:lumMod val="75000"/>
                    <a:lumOff val="25000"/>
                  </a:schemeClr>
                </a:solidFill>
              </a:rPr>
              <a:t>Give</a:t>
            </a:r>
            <a:r>
              <a:rPr lang="en-US" sz="2000">
                <a:solidFill>
                  <a:schemeClr val="tx1">
                    <a:lumMod val="75000"/>
                    <a:lumOff val="25000"/>
                  </a:schemeClr>
                </a:solidFill>
              </a:rPr>
              <a:t> in support of OCMC so that more can be done to share the Faith.</a:t>
            </a:r>
          </a:p>
          <a:p>
            <a:endParaRPr lang="en-US"/>
          </a:p>
        </p:txBody>
      </p:sp>
      <p:sp>
        <p:nvSpPr>
          <p:cNvPr id="8" name="TextBox 7">
            <a:extLst>
              <a:ext uri="{FF2B5EF4-FFF2-40B4-BE49-F238E27FC236}">
                <a16:creationId xmlns:a16="http://schemas.microsoft.com/office/drawing/2014/main" id="{B1A53F9D-B21D-4086-8B29-906E8B469FCD}"/>
              </a:ext>
            </a:extLst>
          </p:cNvPr>
          <p:cNvSpPr txBox="1"/>
          <p:nvPr/>
        </p:nvSpPr>
        <p:spPr>
          <a:xfrm>
            <a:off x="7825422" y="4261534"/>
            <a:ext cx="3245851" cy="1292662"/>
          </a:xfrm>
          <a:prstGeom prst="rect">
            <a:avLst/>
          </a:prstGeom>
          <a:noFill/>
        </p:spPr>
        <p:txBody>
          <a:bodyPr wrap="square" rtlCol="0">
            <a:spAutoFit/>
          </a:bodyPr>
          <a:lstStyle/>
          <a:p>
            <a:pPr algn="ctr"/>
            <a:r>
              <a:rPr lang="en-US" sz="2000" b="1">
                <a:solidFill>
                  <a:schemeClr val="tx1">
                    <a:lumMod val="75000"/>
                    <a:lumOff val="25000"/>
                  </a:schemeClr>
                </a:solidFill>
              </a:rPr>
              <a:t>Go</a:t>
            </a:r>
            <a:r>
              <a:rPr lang="en-US" sz="2000">
                <a:solidFill>
                  <a:schemeClr val="tx1">
                    <a:lumMod val="75000"/>
                    <a:lumOff val="25000"/>
                  </a:schemeClr>
                </a:solidFill>
              </a:rPr>
              <a:t> serve at home as an Ambassador or abroad as a Missionary or Team member.</a:t>
            </a:r>
          </a:p>
          <a:p>
            <a:endParaRPr lang="en-US"/>
          </a:p>
        </p:txBody>
      </p:sp>
      <p:sp>
        <p:nvSpPr>
          <p:cNvPr id="9" name="Title 1">
            <a:extLst>
              <a:ext uri="{FF2B5EF4-FFF2-40B4-BE49-F238E27FC236}">
                <a16:creationId xmlns:a16="http://schemas.microsoft.com/office/drawing/2014/main" id="{07E62692-E18D-406A-8B63-BBDE375D69CF}"/>
              </a:ext>
            </a:extLst>
          </p:cNvPr>
          <p:cNvSpPr txBox="1">
            <a:spLocks/>
          </p:cNvSpPr>
          <p:nvPr/>
        </p:nvSpPr>
        <p:spPr>
          <a:xfrm>
            <a:off x="1120728" y="5352784"/>
            <a:ext cx="7544808" cy="7598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a:solidFill>
                  <a:schemeClr val="tx1">
                    <a:lumMod val="75000"/>
                    <a:lumOff val="25000"/>
                  </a:schemeClr>
                </a:solidFill>
              </a:rPr>
              <a:t>1-877-463-6784     </a:t>
            </a:r>
            <a:r>
              <a:rPr lang="en-US" sz="4000">
                <a:solidFill>
                  <a:schemeClr val="tx1">
                    <a:lumMod val="75000"/>
                    <a:lumOff val="25000"/>
                  </a:schemeClr>
                </a:solidFill>
                <a:latin typeface="Arial Black" panose="020B0A04020102020204" pitchFamily="34" charset="0"/>
              </a:rPr>
              <a:t>www.ocmc.org</a:t>
            </a:r>
          </a:p>
        </p:txBody>
      </p:sp>
      <p:pic>
        <p:nvPicPr>
          <p:cNvPr id="10" name="Picture 9" descr="Icon&#10;&#10;Description automatically generated">
            <a:extLst>
              <a:ext uri="{FF2B5EF4-FFF2-40B4-BE49-F238E27FC236}">
                <a16:creationId xmlns:a16="http://schemas.microsoft.com/office/drawing/2014/main" id="{BA2CFD06-F07B-4FC4-BFBE-799E542E840B}"/>
              </a:ext>
            </a:extLst>
          </p:cNvPr>
          <p:cNvPicPr>
            <a:picLocks noChangeAspect="1"/>
          </p:cNvPicPr>
          <p:nvPr/>
        </p:nvPicPr>
        <p:blipFill rotWithShape="1">
          <a:blip r:embed="rId6">
            <a:biLevel thresh="75000"/>
            <a:alphaModFix amt="80000"/>
            <a:extLst>
              <a:ext uri="{28A0092B-C50C-407E-A947-70E740481C1C}">
                <a14:useLocalDpi xmlns:a14="http://schemas.microsoft.com/office/drawing/2010/main" val="0"/>
              </a:ext>
            </a:extLst>
          </a:blip>
          <a:srcRect l="-154" t="-154" r="-154" b="-154"/>
          <a:stretch/>
        </p:blipFill>
        <p:spPr>
          <a:xfrm>
            <a:off x="8906034" y="5575462"/>
            <a:ext cx="460517" cy="460517"/>
          </a:xfrm>
          <a:prstGeom prst="rect">
            <a:avLst/>
          </a:prstGeom>
        </p:spPr>
      </p:pic>
      <p:pic>
        <p:nvPicPr>
          <p:cNvPr id="11" name="Picture 10" descr="Icon&#10;&#10;Description automatically generated">
            <a:extLst>
              <a:ext uri="{FF2B5EF4-FFF2-40B4-BE49-F238E27FC236}">
                <a16:creationId xmlns:a16="http://schemas.microsoft.com/office/drawing/2014/main" id="{10905358-1CA2-451B-818E-9D9EB526DE8C}"/>
              </a:ext>
            </a:extLst>
          </p:cNvPr>
          <p:cNvPicPr>
            <a:picLocks noChangeAspect="1"/>
          </p:cNvPicPr>
          <p:nvPr/>
        </p:nvPicPr>
        <p:blipFill>
          <a:blip r:embed="rId7">
            <a:biLevel thresh="75000"/>
            <a:alphaModFix amt="80000"/>
            <a:extLst>
              <a:ext uri="{28A0092B-C50C-407E-A947-70E740481C1C}">
                <a14:useLocalDpi xmlns:a14="http://schemas.microsoft.com/office/drawing/2010/main" val="0"/>
              </a:ext>
            </a:extLst>
          </a:blip>
          <a:stretch>
            <a:fillRect/>
          </a:stretch>
        </p:blipFill>
        <p:spPr>
          <a:xfrm>
            <a:off x="9428756" y="5575462"/>
            <a:ext cx="457200" cy="457200"/>
          </a:xfrm>
          <a:prstGeom prst="rect">
            <a:avLst/>
          </a:prstGeom>
        </p:spPr>
      </p:pic>
      <p:pic>
        <p:nvPicPr>
          <p:cNvPr id="12" name="Picture 11" descr="Icon&#10;&#10;Description automatically generated">
            <a:extLst>
              <a:ext uri="{FF2B5EF4-FFF2-40B4-BE49-F238E27FC236}">
                <a16:creationId xmlns:a16="http://schemas.microsoft.com/office/drawing/2014/main" id="{21FF8CD4-670C-4A9F-9EE7-485E0B653C92}"/>
              </a:ext>
            </a:extLst>
          </p:cNvPr>
          <p:cNvPicPr>
            <a:picLocks noChangeAspect="1"/>
          </p:cNvPicPr>
          <p:nvPr/>
        </p:nvPicPr>
        <p:blipFill>
          <a:blip r:embed="rId8">
            <a:biLevel thresh="75000"/>
            <a:alphaModFix amt="80000"/>
            <a:extLst>
              <a:ext uri="{28A0092B-C50C-407E-A947-70E740481C1C}">
                <a14:useLocalDpi xmlns:a14="http://schemas.microsoft.com/office/drawing/2010/main" val="0"/>
              </a:ext>
            </a:extLst>
          </a:blip>
          <a:stretch>
            <a:fillRect/>
          </a:stretch>
        </p:blipFill>
        <p:spPr>
          <a:xfrm>
            <a:off x="9953388" y="5575462"/>
            <a:ext cx="457200" cy="457200"/>
          </a:xfrm>
          <a:prstGeom prst="rect">
            <a:avLst/>
          </a:prstGeom>
        </p:spPr>
      </p:pic>
      <p:pic>
        <p:nvPicPr>
          <p:cNvPr id="13" name="Picture 12" descr="Icon&#10;&#10;Description automatically generated">
            <a:extLst>
              <a:ext uri="{FF2B5EF4-FFF2-40B4-BE49-F238E27FC236}">
                <a16:creationId xmlns:a16="http://schemas.microsoft.com/office/drawing/2014/main" id="{1AD41BC8-5451-448B-805C-C78BA42DD88E}"/>
              </a:ext>
            </a:extLst>
          </p:cNvPr>
          <p:cNvPicPr>
            <a:picLocks noChangeAspect="1"/>
          </p:cNvPicPr>
          <p:nvPr/>
        </p:nvPicPr>
        <p:blipFill>
          <a:blip r:embed="rId9">
            <a:biLevel thresh="75000"/>
            <a:alphaModFix amt="80000"/>
            <a:extLst>
              <a:ext uri="{28A0092B-C50C-407E-A947-70E740481C1C}">
                <a14:useLocalDpi xmlns:a14="http://schemas.microsoft.com/office/drawing/2010/main" val="0"/>
              </a:ext>
            </a:extLst>
          </a:blip>
          <a:stretch>
            <a:fillRect/>
          </a:stretch>
        </p:blipFill>
        <p:spPr>
          <a:xfrm>
            <a:off x="10478020" y="5575462"/>
            <a:ext cx="457200" cy="457200"/>
          </a:xfrm>
          <a:prstGeom prst="rect">
            <a:avLst/>
          </a:prstGeom>
        </p:spPr>
      </p:pic>
      <p:sp>
        <p:nvSpPr>
          <p:cNvPr id="15" name="TextBox 14">
            <a:extLst>
              <a:ext uri="{FF2B5EF4-FFF2-40B4-BE49-F238E27FC236}">
                <a16:creationId xmlns:a16="http://schemas.microsoft.com/office/drawing/2014/main" id="{27A903E8-1CF7-E353-2351-AB2DD44BEBC4}"/>
              </a:ext>
            </a:extLst>
          </p:cNvPr>
          <p:cNvSpPr txBox="1"/>
          <p:nvPr/>
        </p:nvSpPr>
        <p:spPr>
          <a:xfrm>
            <a:off x="181564" y="6375274"/>
            <a:ext cx="3635115" cy="461665"/>
          </a:xfrm>
          <a:prstGeom prst="rect">
            <a:avLst/>
          </a:prstGeom>
          <a:noFill/>
        </p:spPr>
        <p:txBody>
          <a:bodyPr wrap="square">
            <a:spAutoFit/>
          </a:bodyPr>
          <a:lstStyle/>
          <a:p>
            <a:pPr marL="0" marR="0" algn="ctr">
              <a:spcBef>
                <a:spcPts val="0"/>
              </a:spcBef>
              <a:spcAft>
                <a:spcPts val="0"/>
              </a:spcAft>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Orthodox Christian Mission Center</a:t>
            </a:r>
          </a:p>
          <a:p>
            <a:pPr marL="0" marR="0" algn="ctr">
              <a:spcBef>
                <a:spcPts val="0"/>
              </a:spcBef>
              <a:spcAft>
                <a:spcPts val="0"/>
              </a:spcAft>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 2024 All rights reserved.</a:t>
            </a:r>
          </a:p>
        </p:txBody>
      </p:sp>
    </p:spTree>
    <p:extLst>
      <p:ext uri="{BB962C8B-B14F-4D97-AF65-F5344CB8AC3E}">
        <p14:creationId xmlns:p14="http://schemas.microsoft.com/office/powerpoint/2010/main" val="170001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330F-15B9-816D-DD30-467C716C4074}"/>
              </a:ext>
            </a:extLst>
          </p:cNvPr>
          <p:cNvSpPr>
            <a:spLocks noGrp="1"/>
          </p:cNvSpPr>
          <p:nvPr>
            <p:ph type="title"/>
          </p:nvPr>
        </p:nvSpPr>
        <p:spPr>
          <a:xfrm>
            <a:off x="3961115" y="1"/>
            <a:ext cx="8153400" cy="1017142"/>
          </a:xfrm>
        </p:spPr>
        <p:txBody>
          <a:bodyPr/>
          <a:lstStyle/>
          <a:p>
            <a:pPr algn="r"/>
            <a:r>
              <a:rPr lang="en-US"/>
              <a:t>The Great Commission</a:t>
            </a:r>
          </a:p>
        </p:txBody>
      </p:sp>
      <p:sp>
        <p:nvSpPr>
          <p:cNvPr id="3" name="Subtitle 2">
            <a:extLst>
              <a:ext uri="{FF2B5EF4-FFF2-40B4-BE49-F238E27FC236}">
                <a16:creationId xmlns:a16="http://schemas.microsoft.com/office/drawing/2014/main" id="{3CB2B062-BBB2-0EAB-686B-EA89EE1FCC72}"/>
              </a:ext>
            </a:extLst>
          </p:cNvPr>
          <p:cNvSpPr>
            <a:spLocks noGrp="1"/>
          </p:cNvSpPr>
          <p:nvPr>
            <p:ph type="subTitle" idx="1"/>
          </p:nvPr>
        </p:nvSpPr>
        <p:spPr>
          <a:xfrm>
            <a:off x="609600" y="1556127"/>
            <a:ext cx="10972800" cy="4467302"/>
          </a:xfrm>
        </p:spPr>
        <p:txBody>
          <a:bodyPr>
            <a:normAutofit fontScale="92500" lnSpcReduction="20000"/>
          </a:bodyPr>
          <a:lstStyle/>
          <a:p>
            <a:pPr marL="0" marR="0" algn="just">
              <a:lnSpc>
                <a:spcPct val="170000"/>
              </a:lnSpc>
              <a:spcBef>
                <a:spcPts val="0"/>
              </a:spcBef>
              <a:spcAft>
                <a:spcPts val="0"/>
              </a:spcAft>
            </a:pPr>
            <a:r>
              <a:rPr lang="en-US" kern="100">
                <a:effectLst/>
                <a:ea typeface="Calibri" panose="020F0502020204030204" pitchFamily="34" charset="0"/>
                <a:cs typeface="Arial" panose="020B0604020202020204" pitchFamily="34" charset="0"/>
              </a:rPr>
              <a:t>18</a:t>
            </a:r>
            <a:r>
              <a:rPr lang="en-US" sz="3100" kern="100">
                <a:effectLst/>
                <a:ea typeface="Calibri" panose="020F0502020204030204" pitchFamily="34" charset="0"/>
                <a:cs typeface="Arial" panose="020B0604020202020204" pitchFamily="34" charset="0"/>
              </a:rPr>
              <a:t> And Jesus came and spoke to them, saying, “All authority has been given to Me in heaven and on earth.</a:t>
            </a:r>
            <a:r>
              <a:rPr lang="en-US" kern="100">
                <a:effectLst/>
                <a:ea typeface="Calibri" panose="020F0502020204030204" pitchFamily="34" charset="0"/>
                <a:cs typeface="Arial" panose="020B0604020202020204" pitchFamily="34" charset="0"/>
              </a:rPr>
              <a:t>19</a:t>
            </a:r>
            <a:r>
              <a:rPr lang="en-US" sz="3100" kern="100">
                <a:effectLst/>
                <a:ea typeface="Calibri" panose="020F0502020204030204" pitchFamily="34" charset="0"/>
                <a:cs typeface="Arial" panose="020B0604020202020204" pitchFamily="34" charset="0"/>
              </a:rPr>
              <a:t> Go therefore and make disciples of all the nations, baptizing them in the name of the Father and of the Son and of the Holy Spirit, </a:t>
            </a:r>
            <a:r>
              <a:rPr lang="en-US" kern="100">
                <a:effectLst/>
                <a:ea typeface="Calibri" panose="020F0502020204030204" pitchFamily="34" charset="0"/>
                <a:cs typeface="Arial" panose="020B0604020202020204" pitchFamily="34" charset="0"/>
              </a:rPr>
              <a:t>20</a:t>
            </a:r>
            <a:r>
              <a:rPr lang="en-US" sz="3100" kern="100">
                <a:effectLst/>
                <a:ea typeface="Calibri" panose="020F0502020204030204" pitchFamily="34" charset="0"/>
                <a:cs typeface="Arial" panose="020B0604020202020204" pitchFamily="34" charset="0"/>
              </a:rPr>
              <a:t> teaching them to observe all things that I have commanded you; and lo, I am with you always, even to the end of the age.” Amen.  (Mt 28:18-20)</a:t>
            </a:r>
          </a:p>
          <a:p>
            <a:pPr marL="0" marR="0">
              <a:spcBef>
                <a:spcPts val="0"/>
              </a:spcBef>
              <a:spcAft>
                <a:spcPts val="0"/>
              </a:spcAft>
            </a:pPr>
            <a:r>
              <a:rPr lang="en-US" sz="1800" kern="100">
                <a:effectLst/>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32646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0B59D-59A4-C9C9-0B11-699399138A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3E5FD2-A3B7-F735-2E1B-812A12D7A494}"/>
              </a:ext>
            </a:extLst>
          </p:cNvPr>
          <p:cNvSpPr>
            <a:spLocks noGrp="1"/>
          </p:cNvSpPr>
          <p:nvPr>
            <p:ph idx="1"/>
          </p:nvPr>
        </p:nvSpPr>
        <p:spPr>
          <a:xfrm>
            <a:off x="317640" y="1269831"/>
            <a:ext cx="6096000" cy="4673768"/>
          </a:xfrm>
        </p:spPr>
        <p:txBody>
          <a:bodyPr vert="horz" lIns="91440" tIns="45720" rIns="91440" bIns="45720" rtlCol="0" anchor="t">
            <a:noAutofit/>
          </a:bodyPr>
          <a:lstStyle/>
          <a:p>
            <a:pPr marL="0" indent="0">
              <a:lnSpc>
                <a:spcPct val="125000"/>
              </a:lnSpc>
              <a:spcBef>
                <a:spcPts val="0"/>
              </a:spcBef>
              <a:buNone/>
            </a:pPr>
            <a:r>
              <a:rPr lang="en-US" dirty="0">
                <a:effectLst/>
                <a:ea typeface="Calibri"/>
              </a:rPr>
              <a:t>“</a:t>
            </a:r>
            <a:r>
              <a:rPr lang="en-US" sz="2400" dirty="0">
                <a:effectLst/>
                <a:ea typeface="Calibri"/>
              </a:rPr>
              <a:t>All authority </a:t>
            </a:r>
            <a:r>
              <a:rPr lang="en-US" sz="1200" dirty="0">
                <a:effectLst/>
                <a:ea typeface="Calibri"/>
              </a:rPr>
              <a:t>(left hand stretched right hand a fist on top of left hand)</a:t>
            </a:r>
            <a:r>
              <a:rPr lang="en-US" sz="1200" dirty="0">
                <a:ea typeface="Calibri"/>
              </a:rPr>
              <a:t> </a:t>
            </a:r>
            <a:endParaRPr lang="en-US" sz="1000" dirty="0">
              <a:effectLst/>
              <a:ea typeface="Calibri" panose="020F0502020204030204" pitchFamily="34" charset="0"/>
            </a:endParaRPr>
          </a:p>
          <a:p>
            <a:pPr marL="0" indent="0">
              <a:lnSpc>
                <a:spcPct val="125000"/>
              </a:lnSpc>
              <a:spcBef>
                <a:spcPts val="0"/>
              </a:spcBef>
              <a:buNone/>
            </a:pPr>
            <a:r>
              <a:rPr lang="en-US" sz="2400" dirty="0">
                <a:effectLst/>
                <a:ea typeface="Calibri"/>
              </a:rPr>
              <a:t>has been given </a:t>
            </a:r>
            <a:r>
              <a:rPr lang="en-US" sz="1000" dirty="0">
                <a:effectLst/>
                <a:ea typeface="Calibri"/>
              </a:rPr>
              <a:t>(both hands stretched forward palm facing up)</a:t>
            </a:r>
            <a:r>
              <a:rPr lang="en-US" sz="1000" dirty="0">
                <a:ea typeface="Calibri"/>
              </a:rPr>
              <a:t> </a:t>
            </a:r>
            <a:endParaRPr lang="en-US" sz="1000" dirty="0">
              <a:effectLst/>
              <a:ea typeface="Calibri" panose="020F0502020204030204" pitchFamily="34" charset="0"/>
              <a:cs typeface="Calibri"/>
            </a:endParaRPr>
          </a:p>
          <a:p>
            <a:pPr marL="0" indent="0">
              <a:lnSpc>
                <a:spcPct val="125000"/>
              </a:lnSpc>
              <a:spcBef>
                <a:spcPts val="0"/>
              </a:spcBef>
              <a:buNone/>
            </a:pPr>
            <a:r>
              <a:rPr lang="en-US" sz="2400" dirty="0">
                <a:effectLst/>
                <a:ea typeface="Calibri"/>
              </a:rPr>
              <a:t>to Me </a:t>
            </a:r>
            <a:r>
              <a:rPr lang="en-US" sz="1000" dirty="0">
                <a:effectLst/>
                <a:ea typeface="Calibri"/>
              </a:rPr>
              <a:t>(both thumbs pointing at your chest)</a:t>
            </a:r>
            <a:r>
              <a:rPr lang="en-US" sz="1000" dirty="0">
                <a:ea typeface="Calibri"/>
              </a:rPr>
              <a:t> </a:t>
            </a:r>
            <a:endParaRPr lang="en-US" sz="1000" dirty="0">
              <a:effectLst/>
              <a:ea typeface="Calibri" panose="020F0502020204030204" pitchFamily="34" charset="0"/>
              <a:cs typeface="Calibri"/>
            </a:endParaRPr>
          </a:p>
          <a:p>
            <a:pPr marL="0" indent="0">
              <a:lnSpc>
                <a:spcPct val="125000"/>
              </a:lnSpc>
              <a:spcBef>
                <a:spcPts val="0"/>
              </a:spcBef>
              <a:buNone/>
            </a:pPr>
            <a:r>
              <a:rPr lang="en-US" sz="2400" dirty="0">
                <a:effectLst/>
                <a:ea typeface="Calibri"/>
              </a:rPr>
              <a:t>in heaven </a:t>
            </a:r>
            <a:r>
              <a:rPr lang="en-US" sz="1000" dirty="0">
                <a:effectLst/>
                <a:ea typeface="Calibri"/>
              </a:rPr>
              <a:t>(pointing finger up)</a:t>
            </a:r>
            <a:r>
              <a:rPr lang="en-US" sz="2400" dirty="0">
                <a:ea typeface="Calibri"/>
              </a:rPr>
              <a:t> </a:t>
            </a:r>
            <a:endParaRPr lang="en-US" sz="2400" dirty="0">
              <a:effectLst/>
              <a:ea typeface="Calibri" panose="020F0502020204030204" pitchFamily="34" charset="0"/>
              <a:cs typeface="Calibri"/>
            </a:endParaRPr>
          </a:p>
          <a:p>
            <a:pPr marL="0" indent="0">
              <a:lnSpc>
                <a:spcPct val="125000"/>
              </a:lnSpc>
              <a:spcBef>
                <a:spcPts val="0"/>
              </a:spcBef>
              <a:buNone/>
            </a:pPr>
            <a:r>
              <a:rPr lang="en-US" sz="2400" dirty="0">
                <a:effectLst/>
                <a:ea typeface="Calibri"/>
              </a:rPr>
              <a:t>and on earth </a:t>
            </a:r>
            <a:r>
              <a:rPr lang="en-US" sz="1000" dirty="0">
                <a:effectLst/>
                <a:ea typeface="Calibri"/>
              </a:rPr>
              <a:t>(move hands for form a circle)</a:t>
            </a:r>
            <a:r>
              <a:rPr lang="en-US" sz="2400" dirty="0">
                <a:effectLst/>
                <a:ea typeface="Calibri"/>
              </a:rPr>
              <a:t>. </a:t>
            </a:r>
            <a:endParaRPr lang="en-US" sz="2400" dirty="0">
              <a:effectLst/>
              <a:ea typeface="Calibri"/>
              <a:cs typeface="Calibri"/>
            </a:endParaRPr>
          </a:p>
          <a:p>
            <a:pPr marL="0" indent="0">
              <a:lnSpc>
                <a:spcPct val="125000"/>
              </a:lnSpc>
              <a:spcBef>
                <a:spcPts val="0"/>
              </a:spcBef>
              <a:buNone/>
            </a:pPr>
            <a:r>
              <a:rPr lang="en-US" sz="2400" dirty="0">
                <a:effectLst/>
                <a:ea typeface="Calibri"/>
              </a:rPr>
              <a:t>Go therefore</a:t>
            </a:r>
            <a:r>
              <a:rPr lang="en-US" dirty="0">
                <a:effectLst/>
                <a:ea typeface="Calibri"/>
              </a:rPr>
              <a:t> </a:t>
            </a:r>
            <a:r>
              <a:rPr lang="en-US" sz="1050" dirty="0">
                <a:effectLst/>
                <a:ea typeface="Calibri"/>
              </a:rPr>
              <a:t>(marching)</a:t>
            </a:r>
            <a:r>
              <a:rPr lang="en-US" sz="1050" dirty="0">
                <a:ea typeface="Calibri"/>
              </a:rPr>
              <a:t> </a:t>
            </a:r>
            <a:endParaRPr lang="en-US" sz="1050" dirty="0">
              <a:effectLst/>
              <a:ea typeface="Calibri" panose="020F0502020204030204" pitchFamily="34" charset="0"/>
              <a:cs typeface="Calibri"/>
            </a:endParaRPr>
          </a:p>
          <a:p>
            <a:pPr marL="0" indent="0">
              <a:lnSpc>
                <a:spcPct val="125000"/>
              </a:lnSpc>
              <a:spcBef>
                <a:spcPts val="0"/>
              </a:spcBef>
              <a:buNone/>
            </a:pPr>
            <a:r>
              <a:rPr lang="en-US" sz="2400" dirty="0">
                <a:effectLst/>
                <a:ea typeface="Calibri"/>
              </a:rPr>
              <a:t>and make disciples</a:t>
            </a:r>
            <a:r>
              <a:rPr lang="en-US" dirty="0">
                <a:effectLst/>
                <a:ea typeface="Calibri"/>
              </a:rPr>
              <a:t> </a:t>
            </a:r>
            <a:r>
              <a:rPr lang="en-US" sz="1050" dirty="0">
                <a:effectLst/>
                <a:ea typeface="Calibri"/>
              </a:rPr>
              <a:t>(arms move as bringing something under your arms)</a:t>
            </a:r>
            <a:r>
              <a:rPr lang="en-US" sz="1050" dirty="0">
                <a:ea typeface="Calibri"/>
              </a:rPr>
              <a:t> </a:t>
            </a:r>
            <a:endParaRPr lang="en-US" sz="1050" dirty="0">
              <a:effectLst/>
              <a:ea typeface="Calibri" panose="020F0502020204030204" pitchFamily="34" charset="0"/>
              <a:cs typeface="Calibri"/>
            </a:endParaRPr>
          </a:p>
          <a:p>
            <a:pPr marL="0" indent="0">
              <a:lnSpc>
                <a:spcPct val="125000"/>
              </a:lnSpc>
              <a:spcBef>
                <a:spcPts val="0"/>
              </a:spcBef>
              <a:buNone/>
            </a:pPr>
            <a:r>
              <a:rPr lang="en-US" sz="2400" dirty="0">
                <a:effectLst/>
                <a:ea typeface="Calibri"/>
              </a:rPr>
              <a:t>of all the nations,</a:t>
            </a:r>
            <a:r>
              <a:rPr lang="en-US" dirty="0">
                <a:effectLst/>
                <a:ea typeface="Calibri"/>
              </a:rPr>
              <a:t> </a:t>
            </a:r>
            <a:r>
              <a:rPr lang="en-US" sz="1050" dirty="0">
                <a:effectLst/>
                <a:ea typeface="Calibri"/>
              </a:rPr>
              <a:t>(hands stretched forward and opening)</a:t>
            </a:r>
          </a:p>
          <a:p>
            <a:pPr marL="0" indent="0">
              <a:lnSpc>
                <a:spcPct val="125000"/>
              </a:lnSpc>
              <a:spcBef>
                <a:spcPts val="0"/>
              </a:spcBef>
              <a:buNone/>
            </a:pPr>
            <a:r>
              <a:rPr lang="en-US" sz="2800" dirty="0">
                <a:effectLst/>
                <a:latin typeface="Calibri" panose="020F0502020204030204" pitchFamily="34" charset="0"/>
                <a:ea typeface="Calibri" panose="020F0502020204030204" pitchFamily="34" charset="0"/>
              </a:rPr>
              <a:t>baptizing them </a:t>
            </a:r>
            <a:r>
              <a:rPr lang="en-US" sz="1050" dirty="0">
                <a:effectLst/>
                <a:latin typeface="Calibri" panose="020F0502020204030204" pitchFamily="34" charset="0"/>
                <a:ea typeface="Calibri" panose="020F0502020204030204" pitchFamily="34" charset="0"/>
              </a:rPr>
              <a:t>(both hands forward as if you hold a baby and move up and down)</a:t>
            </a:r>
          </a:p>
          <a:p>
            <a:pPr marL="0" indent="0">
              <a:lnSpc>
                <a:spcPct val="125000"/>
              </a:lnSpc>
              <a:spcBef>
                <a:spcPts val="0"/>
              </a:spcBef>
              <a:buNone/>
            </a:pPr>
            <a:endParaRPr lang="en-US" sz="1050" dirty="0">
              <a:ea typeface="Calibri"/>
            </a:endParaRPr>
          </a:p>
        </p:txBody>
      </p:sp>
      <p:sp>
        <p:nvSpPr>
          <p:cNvPr id="2" name="TextBox 1">
            <a:extLst>
              <a:ext uri="{FF2B5EF4-FFF2-40B4-BE49-F238E27FC236}">
                <a16:creationId xmlns:a16="http://schemas.microsoft.com/office/drawing/2014/main" id="{3FA7B422-82E6-8C0E-3096-F8CEE609B351}"/>
              </a:ext>
            </a:extLst>
          </p:cNvPr>
          <p:cNvSpPr txBox="1"/>
          <p:nvPr/>
        </p:nvSpPr>
        <p:spPr>
          <a:xfrm>
            <a:off x="4571999" y="304359"/>
            <a:ext cx="7243281" cy="523220"/>
          </a:xfrm>
          <a:prstGeom prst="rect">
            <a:avLst/>
          </a:prstGeom>
          <a:noFill/>
        </p:spPr>
        <p:txBody>
          <a:bodyPr wrap="square" rtlCol="0">
            <a:spAutoFit/>
          </a:bodyPr>
          <a:lstStyle/>
          <a:p>
            <a:pPr algn="r"/>
            <a:r>
              <a:rPr lang="en-US" sz="2800">
                <a:latin typeface="Arial Black" panose="020B0A04020102020204" pitchFamily="34" charset="0"/>
              </a:rPr>
              <a:t>MEMORY VERSE WITH MOVEMENTS</a:t>
            </a:r>
          </a:p>
        </p:txBody>
      </p:sp>
      <p:sp>
        <p:nvSpPr>
          <p:cNvPr id="5" name="TextBox 4">
            <a:extLst>
              <a:ext uri="{FF2B5EF4-FFF2-40B4-BE49-F238E27FC236}">
                <a16:creationId xmlns:a16="http://schemas.microsoft.com/office/drawing/2014/main" id="{36A36403-733C-6783-196E-37B14E968095}"/>
              </a:ext>
            </a:extLst>
          </p:cNvPr>
          <p:cNvSpPr txBox="1"/>
          <p:nvPr/>
        </p:nvSpPr>
        <p:spPr>
          <a:xfrm>
            <a:off x="6096000" y="1269831"/>
            <a:ext cx="6096000" cy="1904111"/>
          </a:xfrm>
          <a:prstGeom prst="rect">
            <a:avLst/>
          </a:prstGeom>
          <a:noFill/>
        </p:spPr>
        <p:txBody>
          <a:bodyPr wrap="square">
            <a:spAutoFit/>
          </a:bodyPr>
          <a:lstStyle/>
          <a:p>
            <a:pPr marL="0" indent="0">
              <a:lnSpc>
                <a:spcPct val="125000"/>
              </a:lnSpc>
              <a:buNone/>
            </a:pPr>
            <a:r>
              <a:rPr lang="en-US" sz="2800" dirty="0">
                <a:effectLst/>
                <a:latin typeface="Calibri" panose="020F0502020204030204" pitchFamily="34" charset="0"/>
                <a:ea typeface="Calibri" panose="020F0502020204030204" pitchFamily="34" charset="0"/>
              </a:rPr>
              <a:t>in the name of the Father </a:t>
            </a:r>
            <a:r>
              <a:rPr lang="en-US" sz="1050" dirty="0">
                <a:effectLst/>
                <a:latin typeface="Calibri" panose="020F0502020204030204" pitchFamily="34" charset="0"/>
                <a:ea typeface="Calibri" panose="020F0502020204030204" pitchFamily="34" charset="0"/>
              </a:rPr>
              <a:t>(pointing finger up)</a:t>
            </a:r>
          </a:p>
          <a:p>
            <a:pPr marL="0" indent="0">
              <a:lnSpc>
                <a:spcPct val="125000"/>
              </a:lnSpc>
              <a:buNone/>
            </a:pPr>
            <a:r>
              <a:rPr lang="en-US" sz="2800" dirty="0">
                <a:effectLst/>
                <a:latin typeface="Calibri" panose="020F0502020204030204" pitchFamily="34" charset="0"/>
                <a:ea typeface="Calibri" panose="020F0502020204030204" pitchFamily="34" charset="0"/>
              </a:rPr>
              <a:t>and of the Son </a:t>
            </a:r>
            <a:r>
              <a:rPr lang="en-US" sz="1050" dirty="0">
                <a:effectLst/>
                <a:latin typeface="Calibri" panose="020F0502020204030204" pitchFamily="34" charset="0"/>
                <a:ea typeface="Calibri" panose="020F0502020204030204" pitchFamily="34" charset="0"/>
              </a:rPr>
              <a:t>(middle finger up) </a:t>
            </a:r>
          </a:p>
          <a:p>
            <a:pPr marL="0" indent="0">
              <a:lnSpc>
                <a:spcPct val="125000"/>
              </a:lnSpc>
              <a:buNone/>
            </a:pPr>
            <a:r>
              <a:rPr lang="en-US" sz="2800" dirty="0">
                <a:effectLst/>
                <a:latin typeface="Calibri" panose="020F0502020204030204" pitchFamily="34" charset="0"/>
                <a:ea typeface="Calibri" panose="020F0502020204030204" pitchFamily="34" charset="0"/>
              </a:rPr>
              <a:t>and of the Holy Spirit.” </a:t>
            </a:r>
            <a:r>
              <a:rPr lang="en-US" sz="1200" dirty="0">
                <a:effectLst/>
                <a:latin typeface="Calibri" panose="020F0502020204030204" pitchFamily="34" charset="0"/>
                <a:ea typeface="Calibri" panose="020F0502020204030204" pitchFamily="34" charset="0"/>
              </a:rPr>
              <a:t>(ring finger up)</a:t>
            </a:r>
            <a:endParaRPr lang="en-US" sz="2800" dirty="0">
              <a:effectLst/>
              <a:latin typeface="Calibri" panose="020F0502020204030204" pitchFamily="34" charset="0"/>
              <a:ea typeface="Calibri" panose="020F0502020204030204" pitchFamily="34" charset="0"/>
            </a:endParaRPr>
          </a:p>
          <a:p>
            <a:pPr marL="0" indent="0">
              <a:lnSpc>
                <a:spcPct val="125000"/>
              </a:lnSpc>
              <a:buNone/>
            </a:pPr>
            <a:r>
              <a:rPr lang="en-US" sz="1100" dirty="0">
                <a:effectLst/>
                <a:latin typeface="Calibri" panose="020F0502020204030204" pitchFamily="34" charset="0"/>
                <a:ea typeface="Calibri" panose="020F0502020204030204" pitchFamily="34" charset="0"/>
              </a:rPr>
              <a:t>(Mt 28:18-19) (bring forward 2 fingers, then 8, then 10 and then 8 and then 10 and then 9)</a:t>
            </a:r>
            <a:endParaRPr lang="en-US" sz="1200" dirty="0"/>
          </a:p>
        </p:txBody>
      </p:sp>
      <p:sp>
        <p:nvSpPr>
          <p:cNvPr id="4" name="Subtitle 4">
            <a:extLst>
              <a:ext uri="{FF2B5EF4-FFF2-40B4-BE49-F238E27FC236}">
                <a16:creationId xmlns:a16="http://schemas.microsoft.com/office/drawing/2014/main" id="{167A959F-1ACB-4129-DBF8-325E898CE343}"/>
              </a:ext>
            </a:extLst>
          </p:cNvPr>
          <p:cNvSpPr txBox="1">
            <a:spLocks/>
          </p:cNvSpPr>
          <p:nvPr/>
        </p:nvSpPr>
        <p:spPr>
          <a:xfrm>
            <a:off x="9883997" y="5772330"/>
            <a:ext cx="2167325" cy="3105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i="1" dirty="0"/>
              <a:t>Matt. 28:18-19</a:t>
            </a:r>
          </a:p>
        </p:txBody>
      </p:sp>
    </p:spTree>
    <p:extLst>
      <p:ext uri="{BB962C8B-B14F-4D97-AF65-F5344CB8AC3E}">
        <p14:creationId xmlns:p14="http://schemas.microsoft.com/office/powerpoint/2010/main" val="2177300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9C17B-6B1E-3CDB-0BC9-57FFF0B030C8}"/>
              </a:ext>
            </a:extLst>
          </p:cNvPr>
          <p:cNvSpPr>
            <a:spLocks noGrp="1"/>
          </p:cNvSpPr>
          <p:nvPr>
            <p:ph type="title"/>
          </p:nvPr>
        </p:nvSpPr>
        <p:spPr>
          <a:xfrm>
            <a:off x="712922" y="991892"/>
            <a:ext cx="10952136" cy="5284922"/>
          </a:xfrm>
        </p:spPr>
        <p:txBody>
          <a:bodyPr>
            <a:normAutofit fontScale="90000"/>
          </a:bodyPr>
          <a:lstStyle/>
          <a:p>
            <a:pPr algn="l">
              <a:lnSpc>
                <a:spcPct val="150000"/>
              </a:lnSpc>
            </a:pPr>
            <a:b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14</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How then shall they call on Him in whom they have not believed? And how shall they believe in Him in whom they have not heard? And how shall they hear without a preacher? And how shall they preach unless they are sent? </a:t>
            </a: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15</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As it is written: “How beautiful are the feet of those who preach the gospel of peace. Who bring glad tidings of good things!” (Romans 10:14-15)</a:t>
            </a:r>
            <a:br>
              <a:rPr lang="en-US" sz="2400">
                <a:effectLst/>
                <a:latin typeface="Times New Roman" panose="02020603050405020304" pitchFamily="18" charset="0"/>
                <a:ea typeface="Calibri" panose="020F0502020204030204" pitchFamily="34" charset="0"/>
              </a:rPr>
            </a:br>
            <a:endParaRPr lang="en-US"/>
          </a:p>
        </p:txBody>
      </p:sp>
      <p:sp>
        <p:nvSpPr>
          <p:cNvPr id="5" name="TextBox 4">
            <a:extLst>
              <a:ext uri="{FF2B5EF4-FFF2-40B4-BE49-F238E27FC236}">
                <a16:creationId xmlns:a16="http://schemas.microsoft.com/office/drawing/2014/main" id="{CD7DA9B8-ED96-07F3-D922-6240F38A1C26}"/>
              </a:ext>
            </a:extLst>
          </p:cNvPr>
          <p:cNvSpPr txBox="1"/>
          <p:nvPr/>
        </p:nvSpPr>
        <p:spPr>
          <a:xfrm>
            <a:off x="3981558" y="184894"/>
            <a:ext cx="7683500" cy="584775"/>
          </a:xfrm>
          <a:prstGeom prst="rect">
            <a:avLst/>
          </a:prstGeom>
          <a:noFill/>
        </p:spPr>
        <p:txBody>
          <a:bodyPr wrap="square" rtlCol="0">
            <a:spAutoFit/>
          </a:bodyPr>
          <a:lstStyle/>
          <a:p>
            <a:pPr algn="r"/>
            <a:r>
              <a:rPr lang="en-US" sz="3200" b="1">
                <a:latin typeface="Arial" panose="020B0604020202020204" pitchFamily="34" charset="0"/>
                <a:cs typeface="Arial" panose="020B0604020202020204" pitchFamily="34" charset="0"/>
              </a:rPr>
              <a:t>ROMANS 10:14-15</a:t>
            </a:r>
            <a:endParaRPr 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643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1BBD-6917-98DB-BDA8-1D24DA7856ED}"/>
              </a:ext>
            </a:extLst>
          </p:cNvPr>
          <p:cNvSpPr>
            <a:spLocks noGrp="1"/>
          </p:cNvSpPr>
          <p:nvPr>
            <p:ph type="ctrTitle"/>
          </p:nvPr>
        </p:nvSpPr>
        <p:spPr>
          <a:xfrm>
            <a:off x="357831" y="1378810"/>
            <a:ext cx="5878845" cy="4213141"/>
          </a:xfrm>
        </p:spPr>
        <p:txBody>
          <a:bodyPr>
            <a:noAutofit/>
          </a:bodyPr>
          <a:lstStyle/>
          <a:p>
            <a:pPr algn="l">
              <a:lnSpc>
                <a:spcPct val="125000"/>
              </a:lnSpc>
              <a:spcBef>
                <a:spcPts val="0"/>
              </a:spcBef>
            </a:pPr>
            <a:r>
              <a:rPr lang="en-US" sz="2400" dirty="0">
                <a:solidFill>
                  <a:srgbClr val="000000"/>
                </a:solidFill>
                <a:effectLst/>
                <a:latin typeface="+mn-lt"/>
                <a:ea typeface="Calibri"/>
                <a:cs typeface="Helvetica"/>
              </a:rPr>
              <a:t>“How then </a:t>
            </a:r>
            <a:r>
              <a:rPr lang="en-US" sz="1200" dirty="0">
                <a:solidFill>
                  <a:srgbClr val="000000"/>
                </a:solidFill>
                <a:effectLst/>
                <a:latin typeface="+mn-lt"/>
                <a:ea typeface="Calibri"/>
                <a:cs typeface="Helvetica"/>
              </a:rPr>
              <a:t>(shoulders up and hands opened)</a:t>
            </a:r>
            <a:r>
              <a:rPr lang="en-US" sz="1200" dirty="0">
                <a:solidFill>
                  <a:srgbClr val="000000"/>
                </a:solidFill>
                <a:latin typeface="+mn-lt"/>
                <a:ea typeface="Calibri"/>
                <a:cs typeface="Helvetica"/>
              </a:rPr>
              <a:t> </a:t>
            </a:r>
            <a:r>
              <a:rPr lang="en-US" sz="1200" dirty="0">
                <a:solidFill>
                  <a:srgbClr val="000000"/>
                </a:solidFill>
                <a:effectLst/>
                <a:latin typeface="+mn-lt"/>
                <a:ea typeface="Calibri"/>
                <a:cs typeface="Helvetica"/>
              </a:rPr>
              <a:t> </a:t>
            </a:r>
            <a:br>
              <a:rPr lang="en-US" sz="1400" dirty="0">
                <a:effectLst/>
                <a:latin typeface="+mn-lt"/>
                <a:ea typeface="Calibri" panose="020F0502020204030204" pitchFamily="34" charset="0"/>
                <a:cs typeface="Helvetica" panose="020B0604020202020204" pitchFamily="34" charset="0"/>
              </a:rPr>
            </a:br>
            <a:r>
              <a:rPr lang="en-US" sz="2400" dirty="0">
                <a:solidFill>
                  <a:srgbClr val="000000"/>
                </a:solidFill>
                <a:effectLst/>
                <a:latin typeface="+mn-lt"/>
                <a:ea typeface="Calibri"/>
                <a:cs typeface="Helvetica"/>
              </a:rPr>
              <a:t>shall they </a:t>
            </a:r>
            <a:r>
              <a:rPr lang="en-US" sz="1200" dirty="0">
                <a:solidFill>
                  <a:srgbClr val="000000"/>
                </a:solidFill>
                <a:effectLst/>
                <a:latin typeface="+mn-lt"/>
                <a:ea typeface="Calibri"/>
                <a:cs typeface="Helvetica"/>
              </a:rPr>
              <a:t>(pointing finger forward moving left to right)</a:t>
            </a:r>
            <a:r>
              <a:rPr lang="en-US" sz="1800" dirty="0">
                <a:solidFill>
                  <a:srgbClr val="000000"/>
                </a:solidFill>
                <a:effectLst/>
                <a:latin typeface="+mn-lt"/>
                <a:ea typeface="Calibri"/>
                <a:cs typeface="Helvetica"/>
              </a:rPr>
              <a:t> </a:t>
            </a:r>
            <a:br>
              <a:rPr lang="en-US" sz="2000" dirty="0">
                <a:effectLst/>
                <a:latin typeface="+mn-lt"/>
                <a:ea typeface="Calibri" panose="020F0502020204030204" pitchFamily="34" charset="0"/>
                <a:cs typeface="Helvetica" panose="020B0604020202020204" pitchFamily="34" charset="0"/>
              </a:rPr>
            </a:br>
            <a:r>
              <a:rPr lang="en-US" sz="2400" dirty="0">
                <a:solidFill>
                  <a:srgbClr val="000000"/>
                </a:solidFill>
                <a:effectLst/>
                <a:latin typeface="+mn-lt"/>
                <a:ea typeface="Calibri"/>
                <a:cs typeface="Helvetica"/>
              </a:rPr>
              <a:t>call</a:t>
            </a:r>
            <a:r>
              <a:rPr lang="en-US" sz="2000" dirty="0">
                <a:solidFill>
                  <a:srgbClr val="000000"/>
                </a:solidFill>
                <a:effectLst/>
                <a:latin typeface="+mn-lt"/>
                <a:ea typeface="Calibri"/>
                <a:cs typeface="Helvetica"/>
              </a:rPr>
              <a:t> </a:t>
            </a:r>
            <a:r>
              <a:rPr lang="en-US" sz="1200" dirty="0">
                <a:solidFill>
                  <a:srgbClr val="000000"/>
                </a:solidFill>
                <a:effectLst/>
                <a:latin typeface="+mn-lt"/>
                <a:ea typeface="Calibri"/>
                <a:cs typeface="Helvetica"/>
              </a:rPr>
              <a:t>(right hand by the side of the mouth)</a:t>
            </a:r>
            <a:r>
              <a:rPr lang="en-US" sz="1800" dirty="0">
                <a:solidFill>
                  <a:srgbClr val="000000"/>
                </a:solidFill>
                <a:effectLst/>
                <a:latin typeface="+mn-lt"/>
                <a:ea typeface="Calibri"/>
                <a:cs typeface="Helvetica"/>
              </a:rPr>
              <a:t> </a:t>
            </a:r>
            <a:br>
              <a:rPr lang="en-US" sz="2000" dirty="0">
                <a:effectLst/>
                <a:latin typeface="+mn-lt"/>
                <a:ea typeface="Calibri" panose="020F0502020204030204" pitchFamily="34" charset="0"/>
                <a:cs typeface="Helvetica" panose="020B0604020202020204" pitchFamily="34" charset="0"/>
              </a:rPr>
            </a:br>
            <a:r>
              <a:rPr lang="en-US" sz="2400" dirty="0">
                <a:solidFill>
                  <a:srgbClr val="000000"/>
                </a:solidFill>
                <a:effectLst/>
                <a:latin typeface="+mn-lt"/>
                <a:ea typeface="Calibri"/>
                <a:cs typeface="Helvetica"/>
              </a:rPr>
              <a:t>on Him </a:t>
            </a:r>
            <a:r>
              <a:rPr lang="en-US" sz="1200" dirty="0">
                <a:solidFill>
                  <a:srgbClr val="000000"/>
                </a:solidFill>
                <a:effectLst/>
                <a:latin typeface="+mn-lt"/>
                <a:ea typeface="Calibri"/>
                <a:cs typeface="Helvetica"/>
              </a:rPr>
              <a:t>(pointing finger up) </a:t>
            </a:r>
            <a:br>
              <a:rPr lang="en-US" sz="1400" dirty="0">
                <a:effectLst/>
                <a:latin typeface="+mn-lt"/>
                <a:ea typeface="Calibri" panose="020F0502020204030204" pitchFamily="34" charset="0"/>
                <a:cs typeface="Helvetica" panose="020B0604020202020204" pitchFamily="34" charset="0"/>
              </a:rPr>
            </a:br>
            <a:r>
              <a:rPr lang="en-US" sz="2400" dirty="0">
                <a:solidFill>
                  <a:srgbClr val="000000"/>
                </a:solidFill>
                <a:effectLst/>
                <a:latin typeface="+mn-lt"/>
                <a:ea typeface="Calibri"/>
                <a:cs typeface="Helvetica"/>
              </a:rPr>
              <a:t>in whom they have not </a:t>
            </a:r>
            <a:r>
              <a:rPr lang="en-US" sz="1200" dirty="0">
                <a:solidFill>
                  <a:srgbClr val="000000"/>
                </a:solidFill>
                <a:effectLst/>
                <a:latin typeface="+mn-lt"/>
                <a:ea typeface="Calibri"/>
                <a:cs typeface="Helvetica"/>
              </a:rPr>
              <a:t>(pointing finger up moving left to right) </a:t>
            </a:r>
            <a:br>
              <a:rPr lang="en-US" sz="2000" dirty="0">
                <a:effectLst/>
                <a:latin typeface="+mn-lt"/>
                <a:ea typeface="Calibri" panose="020F0502020204030204" pitchFamily="34" charset="0"/>
                <a:cs typeface="Helvetica" panose="020B0604020202020204" pitchFamily="34" charset="0"/>
              </a:rPr>
            </a:br>
            <a:r>
              <a:rPr lang="en-US" sz="2400" dirty="0">
                <a:solidFill>
                  <a:srgbClr val="000000"/>
                </a:solidFill>
                <a:effectLst/>
                <a:latin typeface="+mn-lt"/>
                <a:ea typeface="Calibri"/>
                <a:cs typeface="Helvetica"/>
              </a:rPr>
              <a:t>believed?</a:t>
            </a:r>
            <a:r>
              <a:rPr lang="en-US" sz="2000" dirty="0">
                <a:solidFill>
                  <a:srgbClr val="000000"/>
                </a:solidFill>
                <a:effectLst/>
                <a:latin typeface="+mn-lt"/>
                <a:ea typeface="Calibri"/>
                <a:cs typeface="Helvetica"/>
              </a:rPr>
              <a:t> </a:t>
            </a:r>
            <a:r>
              <a:rPr lang="en-US" sz="1200" dirty="0">
                <a:solidFill>
                  <a:srgbClr val="000000"/>
                </a:solidFill>
                <a:effectLst/>
                <a:latin typeface="+mn-lt"/>
                <a:ea typeface="Calibri"/>
                <a:cs typeface="Helvetica"/>
              </a:rPr>
              <a:t>(both hands brought together as if praying)</a:t>
            </a:r>
            <a:br>
              <a:rPr lang="en-US" sz="2000" dirty="0">
                <a:effectLst/>
                <a:latin typeface="+mn-lt"/>
                <a:ea typeface="Calibri" panose="020F0502020204030204" pitchFamily="34" charset="0"/>
                <a:cs typeface="Helvetica" panose="020B0604020202020204" pitchFamily="34" charset="0"/>
              </a:rPr>
            </a:br>
            <a:r>
              <a:rPr lang="en-US" sz="2400" dirty="0">
                <a:solidFill>
                  <a:srgbClr val="000000"/>
                </a:solidFill>
                <a:effectLst/>
                <a:latin typeface="+mn-lt"/>
                <a:ea typeface="Calibri"/>
                <a:cs typeface="Helvetica"/>
              </a:rPr>
              <a:t>And how </a:t>
            </a:r>
            <a:r>
              <a:rPr lang="en-US" sz="1200" dirty="0">
                <a:solidFill>
                  <a:srgbClr val="000000"/>
                </a:solidFill>
                <a:effectLst/>
                <a:latin typeface="+mn-lt"/>
                <a:ea typeface="Calibri"/>
                <a:cs typeface="Helvetica"/>
              </a:rPr>
              <a:t>(shoulders up and hands opened)</a:t>
            </a:r>
            <a:r>
              <a:rPr lang="en-US" sz="1800" dirty="0">
                <a:solidFill>
                  <a:srgbClr val="000000"/>
                </a:solidFill>
                <a:effectLst/>
                <a:latin typeface="+mn-lt"/>
                <a:ea typeface="Calibri"/>
                <a:cs typeface="Helvetica"/>
              </a:rPr>
              <a:t> </a:t>
            </a:r>
            <a:br>
              <a:rPr lang="en-US" sz="2000" dirty="0">
                <a:effectLst/>
                <a:latin typeface="+mn-lt"/>
                <a:ea typeface="Calibri" panose="020F0502020204030204" pitchFamily="34" charset="0"/>
                <a:cs typeface="Helvetica" panose="020B0604020202020204" pitchFamily="34" charset="0"/>
              </a:rPr>
            </a:br>
            <a:r>
              <a:rPr lang="en-US" sz="2400" dirty="0">
                <a:solidFill>
                  <a:srgbClr val="000000"/>
                </a:solidFill>
                <a:effectLst/>
                <a:latin typeface="+mn-lt"/>
                <a:ea typeface="Calibri"/>
                <a:cs typeface="Helvetica"/>
              </a:rPr>
              <a:t>shall they believe </a:t>
            </a:r>
            <a:r>
              <a:rPr lang="en-US" sz="1200" dirty="0">
                <a:solidFill>
                  <a:srgbClr val="000000"/>
                </a:solidFill>
                <a:effectLst/>
                <a:latin typeface="+mn-lt"/>
                <a:ea typeface="Calibri"/>
                <a:cs typeface="Helvetica"/>
              </a:rPr>
              <a:t>(both hands brought together as if praying) </a:t>
            </a:r>
            <a:br>
              <a:rPr lang="en-US" sz="1200" dirty="0">
                <a:effectLst/>
                <a:latin typeface="+mn-lt"/>
                <a:ea typeface="Calibri" panose="020F0502020204030204" pitchFamily="34" charset="0"/>
                <a:cs typeface="Helvetica" panose="020B0604020202020204" pitchFamily="34" charset="0"/>
              </a:rPr>
            </a:br>
            <a:r>
              <a:rPr lang="en-US" sz="2400" dirty="0">
                <a:solidFill>
                  <a:srgbClr val="000000"/>
                </a:solidFill>
                <a:effectLst/>
                <a:latin typeface="+mn-lt"/>
                <a:ea typeface="Calibri"/>
                <a:cs typeface="Helvetica"/>
              </a:rPr>
              <a:t>in Him </a:t>
            </a:r>
            <a:r>
              <a:rPr lang="en-US" sz="1200" dirty="0">
                <a:solidFill>
                  <a:srgbClr val="000000"/>
                </a:solidFill>
                <a:effectLst/>
                <a:latin typeface="+mn-lt"/>
                <a:ea typeface="Calibri"/>
                <a:cs typeface="Helvetica"/>
              </a:rPr>
              <a:t>(pointing finger up) </a:t>
            </a:r>
            <a:endParaRPr lang="en-US" sz="1200" dirty="0">
              <a:latin typeface="+mn-lt"/>
              <a:ea typeface="Calibri" panose="020F0502020204030204"/>
              <a:cs typeface="Helvetica" panose="020B0604020202020204" pitchFamily="34" charset="0"/>
            </a:endParaRPr>
          </a:p>
        </p:txBody>
      </p:sp>
      <p:sp>
        <p:nvSpPr>
          <p:cNvPr id="5" name="Subtitle 4">
            <a:extLst>
              <a:ext uri="{FF2B5EF4-FFF2-40B4-BE49-F238E27FC236}">
                <a16:creationId xmlns:a16="http://schemas.microsoft.com/office/drawing/2014/main" id="{13B0D71F-BAF5-AF70-2ED7-E4D8984E50C3}"/>
              </a:ext>
            </a:extLst>
          </p:cNvPr>
          <p:cNvSpPr>
            <a:spLocks noGrp="1"/>
          </p:cNvSpPr>
          <p:nvPr>
            <p:ph type="subTitle" idx="1"/>
          </p:nvPr>
        </p:nvSpPr>
        <p:spPr>
          <a:xfrm>
            <a:off x="9883997" y="5772330"/>
            <a:ext cx="2167325" cy="310523"/>
          </a:xfrm>
        </p:spPr>
        <p:txBody>
          <a:bodyPr>
            <a:normAutofit lnSpcReduction="10000"/>
          </a:bodyPr>
          <a:lstStyle/>
          <a:p>
            <a:r>
              <a:rPr lang="en-US" sz="1600" i="1" dirty="0"/>
              <a:t>Romans 10:14-15</a:t>
            </a:r>
          </a:p>
        </p:txBody>
      </p:sp>
      <p:sp>
        <p:nvSpPr>
          <p:cNvPr id="4" name="TextBox 3">
            <a:extLst>
              <a:ext uri="{FF2B5EF4-FFF2-40B4-BE49-F238E27FC236}">
                <a16:creationId xmlns:a16="http://schemas.microsoft.com/office/drawing/2014/main" id="{686DF108-B4FC-57BB-1CD9-7EC647B016CE}"/>
              </a:ext>
            </a:extLst>
          </p:cNvPr>
          <p:cNvSpPr txBox="1"/>
          <p:nvPr/>
        </p:nvSpPr>
        <p:spPr>
          <a:xfrm>
            <a:off x="3860708" y="223934"/>
            <a:ext cx="8331292" cy="584775"/>
          </a:xfrm>
          <a:prstGeom prst="rect">
            <a:avLst/>
          </a:prstGeom>
          <a:noFill/>
        </p:spPr>
        <p:txBody>
          <a:bodyPr wrap="square">
            <a:spAutoFit/>
          </a:bodyPr>
          <a:lstStyle/>
          <a:p>
            <a:pPr algn="r"/>
            <a:r>
              <a:rPr lang="en-US" sz="3200">
                <a:latin typeface="Arial Black" panose="020B0A04020102020204" pitchFamily="34" charset="0"/>
              </a:rPr>
              <a:t>MEMORY VERSE WITH MOVEMENTS</a:t>
            </a:r>
          </a:p>
        </p:txBody>
      </p:sp>
      <p:sp>
        <p:nvSpPr>
          <p:cNvPr id="8" name="TextBox 7">
            <a:extLst>
              <a:ext uri="{FF2B5EF4-FFF2-40B4-BE49-F238E27FC236}">
                <a16:creationId xmlns:a16="http://schemas.microsoft.com/office/drawing/2014/main" id="{E99F27D0-9A92-44CA-3678-1AFF1153A019}"/>
              </a:ext>
            </a:extLst>
          </p:cNvPr>
          <p:cNvSpPr txBox="1"/>
          <p:nvPr/>
        </p:nvSpPr>
        <p:spPr>
          <a:xfrm>
            <a:off x="6236676" y="1378810"/>
            <a:ext cx="5943599" cy="4213141"/>
          </a:xfrm>
          <a:prstGeom prst="rect">
            <a:avLst/>
          </a:prstGeom>
          <a:noFill/>
        </p:spPr>
        <p:txBody>
          <a:bodyPr wrap="square">
            <a:spAutoFit/>
          </a:bodyPr>
          <a:lstStyle/>
          <a:p>
            <a:pPr>
              <a:lnSpc>
                <a:spcPct val="125000"/>
              </a:lnSpc>
            </a:pPr>
            <a:r>
              <a:rPr lang="en-US" sz="2400" dirty="0">
                <a:solidFill>
                  <a:srgbClr val="000000"/>
                </a:solidFill>
                <a:effectLst/>
                <a:ea typeface="Calibri" panose="020F0502020204030204" pitchFamily="34" charset="0"/>
              </a:rPr>
              <a:t>in whom they have not</a:t>
            </a:r>
            <a:r>
              <a:rPr lang="en-US" sz="2000" dirty="0">
                <a:solidFill>
                  <a:srgbClr val="000000"/>
                </a:solidFill>
                <a:effectLst/>
                <a:ea typeface="Calibri" panose="020F0502020204030204" pitchFamily="34" charset="0"/>
              </a:rPr>
              <a:t> </a:t>
            </a:r>
            <a:r>
              <a:rPr lang="en-US" sz="1200" dirty="0">
                <a:solidFill>
                  <a:srgbClr val="000000"/>
                </a:solidFill>
                <a:effectLst/>
                <a:ea typeface="Calibri" panose="020F0502020204030204" pitchFamily="34" charset="0"/>
              </a:rPr>
              <a:t>(pointing finger up moving left to right)</a:t>
            </a:r>
            <a:br>
              <a:rPr lang="en-US" sz="1200" dirty="0">
                <a:solidFill>
                  <a:srgbClr val="000000"/>
                </a:solidFill>
                <a:effectLst/>
                <a:ea typeface="Calibri" panose="020F0502020204030204" pitchFamily="34" charset="0"/>
              </a:rPr>
            </a:br>
            <a:r>
              <a:rPr lang="en-US" sz="2400" dirty="0">
                <a:solidFill>
                  <a:srgbClr val="000000"/>
                </a:solidFill>
                <a:ea typeface="Calibri" panose="020F0502020204030204" pitchFamily="34" charset="0"/>
              </a:rPr>
              <a:t>h</a:t>
            </a:r>
            <a:r>
              <a:rPr lang="en-US" sz="2400" dirty="0">
                <a:solidFill>
                  <a:srgbClr val="000000"/>
                </a:solidFill>
                <a:effectLst/>
                <a:ea typeface="Calibri" panose="020F0502020204030204" pitchFamily="34" charset="0"/>
              </a:rPr>
              <a:t>eard?</a:t>
            </a:r>
            <a:r>
              <a:rPr lang="en-US" sz="500" dirty="0">
                <a:solidFill>
                  <a:srgbClr val="000000"/>
                </a:solidFill>
                <a:effectLst/>
                <a:ea typeface="Calibri" panose="020F0502020204030204" pitchFamily="34" charset="0"/>
              </a:rPr>
              <a:t> </a:t>
            </a:r>
            <a:r>
              <a:rPr lang="en-US" sz="1200" dirty="0">
                <a:solidFill>
                  <a:srgbClr val="000000"/>
                </a:solidFill>
                <a:effectLst/>
                <a:ea typeface="Calibri" panose="020F0502020204030204" pitchFamily="34" charset="0"/>
              </a:rPr>
              <a:t>(right hand by the right ear as if eavesdropping) </a:t>
            </a:r>
          </a:p>
          <a:p>
            <a:pPr>
              <a:lnSpc>
                <a:spcPct val="125000"/>
              </a:lnSpc>
            </a:pPr>
            <a:r>
              <a:rPr lang="en-US" sz="2400" dirty="0">
                <a:solidFill>
                  <a:srgbClr val="000000"/>
                </a:solidFill>
                <a:effectLst/>
                <a:ea typeface="Calibri" panose="020F0502020204030204" pitchFamily="34" charset="0"/>
              </a:rPr>
              <a:t>And how shall they </a:t>
            </a:r>
            <a:r>
              <a:rPr lang="en-US" sz="1200" dirty="0">
                <a:solidFill>
                  <a:srgbClr val="000000"/>
                </a:solidFill>
                <a:effectLst/>
                <a:ea typeface="Calibri" panose="020F0502020204030204" pitchFamily="34" charset="0"/>
              </a:rPr>
              <a:t>(shoulders up and hands opened) </a:t>
            </a:r>
            <a:br>
              <a:rPr lang="en-US" sz="1400" dirty="0">
                <a:solidFill>
                  <a:srgbClr val="000000"/>
                </a:solidFill>
                <a:effectLst/>
                <a:ea typeface="Calibri" panose="020F0502020204030204" pitchFamily="34" charset="0"/>
              </a:rPr>
            </a:br>
            <a:r>
              <a:rPr lang="en-US" sz="2400" dirty="0">
                <a:solidFill>
                  <a:srgbClr val="000000"/>
                </a:solidFill>
                <a:effectLst/>
                <a:ea typeface="Calibri" panose="020F0502020204030204" pitchFamily="34" charset="0"/>
              </a:rPr>
              <a:t>hear</a:t>
            </a:r>
            <a:r>
              <a:rPr lang="en-US" sz="600" dirty="0">
                <a:solidFill>
                  <a:srgbClr val="000000"/>
                </a:solidFill>
                <a:effectLst/>
                <a:ea typeface="Calibri" panose="020F0502020204030204" pitchFamily="34" charset="0"/>
              </a:rPr>
              <a:t> </a:t>
            </a:r>
            <a:r>
              <a:rPr lang="en-US" sz="1200" dirty="0">
                <a:solidFill>
                  <a:srgbClr val="000000"/>
                </a:solidFill>
                <a:effectLst/>
                <a:ea typeface="Calibri" panose="020F0502020204030204" pitchFamily="34" charset="0"/>
              </a:rPr>
              <a:t>(right hand by the right ear as if eavesdropping</a:t>
            </a:r>
            <a:r>
              <a:rPr lang="en-US" sz="1200" dirty="0">
                <a:solidFill>
                  <a:srgbClr val="000000"/>
                </a:solidFill>
                <a:ea typeface="Calibri" panose="020F0502020204030204" pitchFamily="34" charset="0"/>
              </a:rPr>
              <a:t>)</a:t>
            </a:r>
            <a:r>
              <a:rPr lang="en-US" sz="1200" dirty="0">
                <a:solidFill>
                  <a:srgbClr val="000000"/>
                </a:solidFill>
                <a:effectLst/>
                <a:ea typeface="Calibri" panose="020F0502020204030204" pitchFamily="34" charset="0"/>
              </a:rPr>
              <a:t> </a:t>
            </a:r>
            <a:br>
              <a:rPr lang="en-US" sz="1200" dirty="0">
                <a:solidFill>
                  <a:srgbClr val="000000"/>
                </a:solidFill>
                <a:effectLst/>
                <a:ea typeface="Calibri" panose="020F0502020204030204" pitchFamily="34" charset="0"/>
              </a:rPr>
            </a:br>
            <a:r>
              <a:rPr lang="en-US" sz="2400" dirty="0">
                <a:solidFill>
                  <a:srgbClr val="000000"/>
                </a:solidFill>
                <a:effectLst/>
                <a:ea typeface="Calibri" panose="020F0502020204030204" pitchFamily="34" charset="0"/>
              </a:rPr>
              <a:t>without</a:t>
            </a:r>
            <a:r>
              <a:rPr lang="en-US" sz="600" dirty="0">
                <a:solidFill>
                  <a:srgbClr val="000000"/>
                </a:solidFill>
                <a:effectLst/>
                <a:ea typeface="Calibri" panose="020F0502020204030204" pitchFamily="34" charset="0"/>
              </a:rPr>
              <a:t>  </a:t>
            </a:r>
            <a:r>
              <a:rPr lang="en-US" sz="1200" dirty="0">
                <a:solidFill>
                  <a:srgbClr val="000000"/>
                </a:solidFill>
                <a:effectLst/>
                <a:ea typeface="Calibri" panose="020F0502020204030204" pitchFamily="34" charset="0"/>
              </a:rPr>
              <a:t>(pointing finger up moving left to right) </a:t>
            </a:r>
            <a:br>
              <a:rPr lang="en-US" sz="1400" dirty="0">
                <a:solidFill>
                  <a:srgbClr val="000000"/>
                </a:solidFill>
                <a:effectLst/>
                <a:ea typeface="Calibri" panose="020F0502020204030204" pitchFamily="34" charset="0"/>
              </a:rPr>
            </a:br>
            <a:r>
              <a:rPr lang="en-US" sz="2400" dirty="0">
                <a:solidFill>
                  <a:srgbClr val="000000"/>
                </a:solidFill>
                <a:effectLst/>
                <a:ea typeface="Calibri" panose="020F0502020204030204" pitchFamily="34" charset="0"/>
              </a:rPr>
              <a:t>a preacher? </a:t>
            </a:r>
            <a:r>
              <a:rPr lang="en-US" sz="1200" dirty="0">
                <a:solidFill>
                  <a:srgbClr val="000000"/>
                </a:solidFill>
                <a:effectLst/>
                <a:ea typeface="Calibri" panose="020F0502020204030204" pitchFamily="34" charset="0"/>
              </a:rPr>
              <a:t>(right hand moves from mouth forward)</a:t>
            </a:r>
          </a:p>
          <a:p>
            <a:pPr>
              <a:lnSpc>
                <a:spcPct val="125000"/>
              </a:lnSpc>
            </a:pPr>
            <a:r>
              <a:rPr lang="en-US" sz="2400" dirty="0">
                <a:solidFill>
                  <a:srgbClr val="000000"/>
                </a:solidFill>
                <a:effectLst/>
                <a:ea typeface="Calibri" panose="020F0502020204030204" pitchFamily="34" charset="0"/>
              </a:rPr>
              <a:t>And how shall they</a:t>
            </a:r>
            <a:r>
              <a:rPr lang="en-US" sz="1400" dirty="0">
                <a:solidFill>
                  <a:srgbClr val="000000"/>
                </a:solidFill>
                <a:effectLst/>
                <a:ea typeface="Calibri" panose="020F0502020204030204" pitchFamily="34" charset="0"/>
              </a:rPr>
              <a:t> </a:t>
            </a:r>
            <a:r>
              <a:rPr lang="en-US" sz="1200" dirty="0">
                <a:solidFill>
                  <a:srgbClr val="000000"/>
                </a:solidFill>
                <a:effectLst/>
                <a:ea typeface="Calibri" panose="020F0502020204030204" pitchFamily="34" charset="0"/>
              </a:rPr>
              <a:t>(shoulders up and hands opened) </a:t>
            </a:r>
          </a:p>
          <a:p>
            <a:pPr>
              <a:lnSpc>
                <a:spcPct val="125000"/>
              </a:lnSpc>
            </a:pPr>
            <a:r>
              <a:rPr lang="en-US" sz="2400" dirty="0">
                <a:solidFill>
                  <a:srgbClr val="000000"/>
                </a:solidFill>
                <a:effectLst/>
                <a:ea typeface="Calibri" panose="020F0502020204030204" pitchFamily="34" charset="0"/>
              </a:rPr>
              <a:t>preach</a:t>
            </a:r>
            <a:r>
              <a:rPr lang="en-US" sz="1400" dirty="0">
                <a:solidFill>
                  <a:srgbClr val="000000"/>
                </a:solidFill>
                <a:effectLst/>
                <a:ea typeface="Calibri" panose="020F0502020204030204" pitchFamily="34" charset="0"/>
              </a:rPr>
              <a:t> </a:t>
            </a:r>
            <a:r>
              <a:rPr lang="en-US" sz="1200" dirty="0">
                <a:solidFill>
                  <a:srgbClr val="000000"/>
                </a:solidFill>
                <a:effectLst/>
                <a:ea typeface="Calibri" panose="020F0502020204030204" pitchFamily="34" charset="0"/>
              </a:rPr>
              <a:t>(right hand moves from mouth forward) </a:t>
            </a:r>
          </a:p>
          <a:p>
            <a:pPr>
              <a:lnSpc>
                <a:spcPct val="125000"/>
              </a:lnSpc>
            </a:pPr>
            <a:r>
              <a:rPr lang="en-US" sz="2400" dirty="0">
                <a:solidFill>
                  <a:srgbClr val="000000"/>
                </a:solidFill>
                <a:effectLst/>
                <a:ea typeface="Calibri" panose="020F0502020204030204" pitchFamily="34" charset="0"/>
              </a:rPr>
              <a:t>unless they are sent?</a:t>
            </a:r>
            <a:r>
              <a:rPr lang="en-US" sz="1400" dirty="0">
                <a:solidFill>
                  <a:srgbClr val="000000"/>
                </a:solidFill>
                <a:effectLst/>
                <a:ea typeface="Calibri" panose="020F0502020204030204" pitchFamily="34" charset="0"/>
              </a:rPr>
              <a:t> </a:t>
            </a:r>
            <a:r>
              <a:rPr lang="en-US" sz="1200" dirty="0">
                <a:solidFill>
                  <a:srgbClr val="000000"/>
                </a:solidFill>
                <a:effectLst/>
                <a:ea typeface="Calibri" panose="020F0502020204030204" pitchFamily="34" charset="0"/>
              </a:rPr>
              <a:t>(move feet and arms forward as going) </a:t>
            </a:r>
            <a:endParaRPr lang="en-US" sz="1200" dirty="0"/>
          </a:p>
        </p:txBody>
      </p:sp>
      <p:sp>
        <p:nvSpPr>
          <p:cNvPr id="11" name="Subtitle 4">
            <a:extLst>
              <a:ext uri="{FF2B5EF4-FFF2-40B4-BE49-F238E27FC236}">
                <a16:creationId xmlns:a16="http://schemas.microsoft.com/office/drawing/2014/main" id="{262FD4D7-39DC-5F2B-770E-48227916B3E1}"/>
              </a:ext>
            </a:extLst>
          </p:cNvPr>
          <p:cNvSpPr txBox="1">
            <a:spLocks/>
          </p:cNvSpPr>
          <p:nvPr/>
        </p:nvSpPr>
        <p:spPr>
          <a:xfrm>
            <a:off x="9133950" y="6392885"/>
            <a:ext cx="2917372" cy="48236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b="1" i="1" dirty="0"/>
              <a:t>Continues Next Slide…</a:t>
            </a:r>
          </a:p>
        </p:txBody>
      </p:sp>
    </p:spTree>
    <p:extLst>
      <p:ext uri="{BB962C8B-B14F-4D97-AF65-F5344CB8AC3E}">
        <p14:creationId xmlns:p14="http://schemas.microsoft.com/office/powerpoint/2010/main" val="394338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0E72-E7CB-336C-89B1-A8EB713C2B3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941DB2-44E1-665C-736A-3297255E829B}"/>
              </a:ext>
            </a:extLst>
          </p:cNvPr>
          <p:cNvSpPr txBox="1"/>
          <p:nvPr/>
        </p:nvSpPr>
        <p:spPr>
          <a:xfrm>
            <a:off x="3860708" y="223934"/>
            <a:ext cx="8331292" cy="584775"/>
          </a:xfrm>
          <a:prstGeom prst="rect">
            <a:avLst/>
          </a:prstGeom>
          <a:noFill/>
        </p:spPr>
        <p:txBody>
          <a:bodyPr wrap="square">
            <a:spAutoFit/>
          </a:bodyPr>
          <a:lstStyle/>
          <a:p>
            <a:pPr algn="r"/>
            <a:r>
              <a:rPr lang="en-US" sz="3200">
                <a:latin typeface="Arial Black" panose="020B0A04020102020204" pitchFamily="34" charset="0"/>
              </a:rPr>
              <a:t>MEMORY VERSE WITH MOVEMENTS</a:t>
            </a:r>
          </a:p>
        </p:txBody>
      </p:sp>
      <p:sp>
        <p:nvSpPr>
          <p:cNvPr id="7" name="TextBox 6">
            <a:extLst>
              <a:ext uri="{FF2B5EF4-FFF2-40B4-BE49-F238E27FC236}">
                <a16:creationId xmlns:a16="http://schemas.microsoft.com/office/drawing/2014/main" id="{EACDE726-E745-3CE2-85B4-6F13EA70D3B3}"/>
              </a:ext>
            </a:extLst>
          </p:cNvPr>
          <p:cNvSpPr txBox="1"/>
          <p:nvPr/>
        </p:nvSpPr>
        <p:spPr>
          <a:xfrm>
            <a:off x="410774" y="1195471"/>
            <a:ext cx="6618513" cy="4467057"/>
          </a:xfrm>
          <a:prstGeom prst="rect">
            <a:avLst/>
          </a:prstGeom>
          <a:noFill/>
        </p:spPr>
        <p:txBody>
          <a:bodyPr wrap="square">
            <a:spAutoFit/>
          </a:bodyPr>
          <a:lstStyle/>
          <a:p>
            <a:pPr>
              <a:lnSpc>
                <a:spcPct val="150000"/>
              </a:lnSpc>
            </a:pPr>
            <a:r>
              <a:rPr lang="en-US" sz="2400" dirty="0">
                <a:solidFill>
                  <a:srgbClr val="000000"/>
                </a:solidFill>
                <a:effectLst/>
                <a:ea typeface="Calibri" panose="020F0502020204030204" pitchFamily="34" charset="0"/>
              </a:rPr>
              <a:t>As it is written: </a:t>
            </a:r>
            <a:r>
              <a:rPr lang="en-US" sz="1200" dirty="0">
                <a:solidFill>
                  <a:srgbClr val="000000"/>
                </a:solidFill>
                <a:effectLst/>
                <a:ea typeface="Calibri" panose="020F0502020204030204" pitchFamily="34" charset="0"/>
              </a:rPr>
              <a:t>(left hand as notebook right hand as pencil writing)</a:t>
            </a:r>
            <a:endParaRPr lang="en-US" sz="1200" dirty="0">
              <a:solidFill>
                <a:srgbClr val="000000"/>
              </a:solidFill>
              <a:ea typeface="Calibri" panose="020F0502020204030204" pitchFamily="34" charset="0"/>
            </a:endParaRPr>
          </a:p>
          <a:p>
            <a:pPr>
              <a:lnSpc>
                <a:spcPct val="150000"/>
              </a:lnSpc>
            </a:pPr>
            <a:r>
              <a:rPr lang="en-US" sz="2400" dirty="0">
                <a:solidFill>
                  <a:srgbClr val="000000"/>
                </a:solidFill>
                <a:effectLst/>
                <a:ea typeface="Calibri" panose="020F0502020204030204" pitchFamily="34" charset="0"/>
              </a:rPr>
              <a:t>“How beautiful </a:t>
            </a:r>
            <a:r>
              <a:rPr lang="en-US" sz="1200" dirty="0">
                <a:solidFill>
                  <a:srgbClr val="000000"/>
                </a:solidFill>
                <a:effectLst/>
                <a:ea typeface="Calibri" panose="020F0502020204030204" pitchFamily="34" charset="0"/>
              </a:rPr>
              <a:t>(right hand and left hand move as fireworks opening up)</a:t>
            </a:r>
          </a:p>
          <a:p>
            <a:pPr>
              <a:lnSpc>
                <a:spcPct val="150000"/>
              </a:lnSpc>
            </a:pPr>
            <a:r>
              <a:rPr lang="en-US" sz="2400" dirty="0">
                <a:solidFill>
                  <a:srgbClr val="000000"/>
                </a:solidFill>
                <a:effectLst/>
                <a:ea typeface="Calibri" panose="020F0502020204030204" pitchFamily="34" charset="0"/>
              </a:rPr>
              <a:t>are the feet </a:t>
            </a:r>
            <a:r>
              <a:rPr lang="en-US" sz="1200" dirty="0">
                <a:solidFill>
                  <a:srgbClr val="000000"/>
                </a:solidFill>
                <a:effectLst/>
                <a:ea typeface="Calibri" panose="020F0502020204030204" pitchFamily="34" charset="0"/>
              </a:rPr>
              <a:t>(stamp with your feet) </a:t>
            </a:r>
          </a:p>
          <a:p>
            <a:pPr>
              <a:lnSpc>
                <a:spcPct val="150000"/>
              </a:lnSpc>
            </a:pPr>
            <a:r>
              <a:rPr lang="en-US" sz="2400" dirty="0">
                <a:solidFill>
                  <a:srgbClr val="000000"/>
                </a:solidFill>
                <a:effectLst/>
                <a:ea typeface="Calibri" panose="020F0502020204030204" pitchFamily="34" charset="0"/>
              </a:rPr>
              <a:t>of those who preach </a:t>
            </a:r>
            <a:r>
              <a:rPr lang="en-US" sz="1200" dirty="0">
                <a:solidFill>
                  <a:srgbClr val="000000"/>
                </a:solidFill>
                <a:effectLst/>
                <a:ea typeface="Calibri" panose="020F0502020204030204" pitchFamily="34" charset="0"/>
              </a:rPr>
              <a:t>(right hand moves from mouth forward) </a:t>
            </a:r>
          </a:p>
          <a:p>
            <a:pPr>
              <a:lnSpc>
                <a:spcPct val="150000"/>
              </a:lnSpc>
            </a:pPr>
            <a:r>
              <a:rPr lang="en-US" sz="2400" dirty="0">
                <a:solidFill>
                  <a:srgbClr val="000000"/>
                </a:solidFill>
                <a:effectLst/>
                <a:ea typeface="Calibri" panose="020F0502020204030204" pitchFamily="34" charset="0"/>
              </a:rPr>
              <a:t>the gospel of peace. </a:t>
            </a:r>
            <a:r>
              <a:rPr lang="en-US" sz="1200" dirty="0">
                <a:solidFill>
                  <a:srgbClr val="000000"/>
                </a:solidFill>
                <a:effectLst/>
                <a:ea typeface="Calibri" panose="020F0502020204030204" pitchFamily="34" charset="0"/>
              </a:rPr>
              <a:t>(bring hands forward and open them as a book) </a:t>
            </a:r>
          </a:p>
          <a:p>
            <a:pPr>
              <a:lnSpc>
                <a:spcPct val="150000"/>
              </a:lnSpc>
            </a:pPr>
            <a:r>
              <a:rPr lang="en-US" sz="2400" dirty="0">
                <a:solidFill>
                  <a:srgbClr val="000000"/>
                </a:solidFill>
                <a:effectLst/>
                <a:ea typeface="Calibri" panose="020F0502020204030204" pitchFamily="34" charset="0"/>
              </a:rPr>
              <a:t>Who bring </a:t>
            </a:r>
            <a:r>
              <a:rPr lang="en-US" sz="1200" dirty="0">
                <a:solidFill>
                  <a:srgbClr val="000000"/>
                </a:solidFill>
                <a:effectLst/>
                <a:ea typeface="Calibri" panose="020F0502020204030204" pitchFamily="34" charset="0"/>
              </a:rPr>
              <a:t>(move feet and hands as walking) </a:t>
            </a:r>
          </a:p>
          <a:p>
            <a:pPr>
              <a:lnSpc>
                <a:spcPct val="150000"/>
              </a:lnSpc>
            </a:pPr>
            <a:r>
              <a:rPr lang="en-US" sz="2400" dirty="0">
                <a:solidFill>
                  <a:srgbClr val="000000"/>
                </a:solidFill>
                <a:effectLst/>
                <a:ea typeface="Calibri" panose="020F0502020204030204" pitchFamily="34" charset="0"/>
              </a:rPr>
              <a:t>glad tidings </a:t>
            </a:r>
            <a:r>
              <a:rPr lang="en-US" sz="1200" dirty="0">
                <a:solidFill>
                  <a:srgbClr val="000000"/>
                </a:solidFill>
                <a:effectLst/>
                <a:ea typeface="Calibri" panose="020F0502020204030204" pitchFamily="34" charset="0"/>
              </a:rPr>
              <a:t>(pointing fingers at mouth with which you create a smile) </a:t>
            </a:r>
          </a:p>
          <a:p>
            <a:pPr>
              <a:lnSpc>
                <a:spcPct val="150000"/>
              </a:lnSpc>
            </a:pPr>
            <a:r>
              <a:rPr lang="en-US" sz="2400" dirty="0">
                <a:solidFill>
                  <a:srgbClr val="000000"/>
                </a:solidFill>
                <a:effectLst/>
                <a:ea typeface="Calibri" panose="020F0502020204030204" pitchFamily="34" charset="0"/>
              </a:rPr>
              <a:t>of good things!” </a:t>
            </a:r>
            <a:r>
              <a:rPr lang="en-US" sz="1200" dirty="0">
                <a:solidFill>
                  <a:srgbClr val="000000"/>
                </a:solidFill>
                <a:effectLst/>
                <a:ea typeface="Calibri" panose="020F0502020204030204" pitchFamily="34" charset="0"/>
              </a:rPr>
              <a:t>(hands stretched forward with palms up)</a:t>
            </a:r>
            <a:endParaRPr lang="en-US" sz="1200" dirty="0"/>
          </a:p>
        </p:txBody>
      </p:sp>
      <p:sp>
        <p:nvSpPr>
          <p:cNvPr id="2" name="Subtitle 4">
            <a:extLst>
              <a:ext uri="{FF2B5EF4-FFF2-40B4-BE49-F238E27FC236}">
                <a16:creationId xmlns:a16="http://schemas.microsoft.com/office/drawing/2014/main" id="{67D436D0-9207-4C1D-FB2B-D735E416F4E8}"/>
              </a:ext>
            </a:extLst>
          </p:cNvPr>
          <p:cNvSpPr>
            <a:spLocks noGrp="1"/>
          </p:cNvSpPr>
          <p:nvPr>
            <p:ph type="subTitle" idx="1"/>
          </p:nvPr>
        </p:nvSpPr>
        <p:spPr>
          <a:xfrm>
            <a:off x="9883997" y="5772330"/>
            <a:ext cx="2167325" cy="310523"/>
          </a:xfrm>
        </p:spPr>
        <p:txBody>
          <a:bodyPr>
            <a:normAutofit lnSpcReduction="10000"/>
          </a:bodyPr>
          <a:lstStyle/>
          <a:p>
            <a:r>
              <a:rPr lang="en-US" sz="1600" i="1" dirty="0"/>
              <a:t>Romans 10:14-15</a:t>
            </a:r>
          </a:p>
        </p:txBody>
      </p:sp>
    </p:spTree>
    <p:extLst>
      <p:ext uri="{BB962C8B-B14F-4D97-AF65-F5344CB8AC3E}">
        <p14:creationId xmlns:p14="http://schemas.microsoft.com/office/powerpoint/2010/main" val="2737026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800AE-1154-D161-317D-8A4B80D49837}"/>
              </a:ext>
            </a:extLst>
          </p:cNvPr>
          <p:cNvSpPr/>
          <p:nvPr/>
        </p:nvSpPr>
        <p:spPr>
          <a:xfrm>
            <a:off x="-4330" y="891939"/>
            <a:ext cx="12192000" cy="5477256"/>
          </a:xfrm>
          <a:prstGeom prst="rect">
            <a:avLst/>
          </a:prstGeom>
          <a:solidFill>
            <a:srgbClr val="C9BDA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itle 5">
            <a:extLst>
              <a:ext uri="{FF2B5EF4-FFF2-40B4-BE49-F238E27FC236}">
                <a16:creationId xmlns:a16="http://schemas.microsoft.com/office/drawing/2014/main" id="{5027C6A5-38B4-1DEB-2A5E-58263E89939C}"/>
              </a:ext>
            </a:extLst>
          </p:cNvPr>
          <p:cNvSpPr>
            <a:spLocks noGrp="1"/>
          </p:cNvSpPr>
          <p:nvPr>
            <p:ph type="title"/>
          </p:nvPr>
        </p:nvSpPr>
        <p:spPr>
          <a:xfrm>
            <a:off x="3657600" y="233512"/>
            <a:ext cx="8534399" cy="448414"/>
          </a:xfrm>
        </p:spPr>
        <p:txBody>
          <a:bodyPr>
            <a:noAutofit/>
          </a:bodyPr>
          <a:lstStyle/>
          <a:p>
            <a:r>
              <a:rPr lang="en-US" sz="3200"/>
              <a:t>ST. GEORGE ORTHODOX CHURCH</a:t>
            </a:r>
          </a:p>
        </p:txBody>
      </p:sp>
      <p:pic>
        <p:nvPicPr>
          <p:cNvPr id="4" name="Picture 3" descr="May be an image of Santorini">
            <a:extLst>
              <a:ext uri="{FF2B5EF4-FFF2-40B4-BE49-F238E27FC236}">
                <a16:creationId xmlns:a16="http://schemas.microsoft.com/office/drawing/2014/main" id="{1C9463EC-31AC-5998-F2D0-59ECFEB6844C}"/>
              </a:ext>
            </a:extLst>
          </p:cNvPr>
          <p:cNvPicPr>
            <a:picLocks noChangeAspect="1"/>
          </p:cNvPicPr>
          <p:nvPr/>
        </p:nvPicPr>
        <p:blipFill rotWithShape="1">
          <a:blip r:embed="rId3"/>
          <a:srcRect l="3059" r="3775"/>
          <a:stretch/>
        </p:blipFill>
        <p:spPr>
          <a:xfrm>
            <a:off x="4498078" y="890589"/>
            <a:ext cx="7683043" cy="5477256"/>
          </a:xfrm>
          <a:prstGeom prst="rect">
            <a:avLst/>
          </a:prstGeom>
        </p:spPr>
      </p:pic>
      <p:pic>
        <p:nvPicPr>
          <p:cNvPr id="10" name="Picture 9" descr="A map of the world&#10;&#10;Description automatically generated">
            <a:extLst>
              <a:ext uri="{FF2B5EF4-FFF2-40B4-BE49-F238E27FC236}">
                <a16:creationId xmlns:a16="http://schemas.microsoft.com/office/drawing/2014/main" id="{132EA40B-D9FE-2FB5-6474-A744E2584700}"/>
              </a:ext>
            </a:extLst>
          </p:cNvPr>
          <p:cNvPicPr>
            <a:picLocks noChangeAspect="1"/>
          </p:cNvPicPr>
          <p:nvPr/>
        </p:nvPicPr>
        <p:blipFill rotWithShape="1">
          <a:blip r:embed="rId4">
            <a:extLst>
              <a:ext uri="{28A0092B-C50C-407E-A947-70E740481C1C}">
                <a14:useLocalDpi xmlns:a14="http://schemas.microsoft.com/office/drawing/2010/main" val="0"/>
              </a:ext>
            </a:extLst>
          </a:blip>
          <a:srcRect l="7787"/>
          <a:stretch/>
        </p:blipFill>
        <p:spPr>
          <a:xfrm>
            <a:off x="149021" y="1480096"/>
            <a:ext cx="4136646" cy="4485965"/>
          </a:xfrm>
          <a:prstGeom prst="rect">
            <a:avLst/>
          </a:prstGeom>
        </p:spPr>
      </p:pic>
      <p:cxnSp>
        <p:nvCxnSpPr>
          <p:cNvPr id="12" name="Straight Arrow Connector 11">
            <a:extLst>
              <a:ext uri="{FF2B5EF4-FFF2-40B4-BE49-F238E27FC236}">
                <a16:creationId xmlns:a16="http://schemas.microsoft.com/office/drawing/2014/main" id="{DDC28D1F-3D09-027B-14D6-0D29DC2A7FC7}"/>
              </a:ext>
            </a:extLst>
          </p:cNvPr>
          <p:cNvCxnSpPr>
            <a:cxnSpLocks/>
          </p:cNvCxnSpPr>
          <p:nvPr/>
        </p:nvCxnSpPr>
        <p:spPr>
          <a:xfrm flipH="1">
            <a:off x="3975100" y="2730500"/>
            <a:ext cx="184814" cy="69850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5013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2962-53FC-23A0-BABC-1D8C75B1837D}"/>
              </a:ext>
            </a:extLst>
          </p:cNvPr>
          <p:cNvSpPr>
            <a:spLocks noGrp="1"/>
          </p:cNvSpPr>
          <p:nvPr>
            <p:ph type="title"/>
          </p:nvPr>
        </p:nvSpPr>
        <p:spPr/>
        <p:txBody>
          <a:bodyPr>
            <a:normAutofit fontScale="90000"/>
          </a:bodyPr>
          <a:lstStyle/>
          <a:p>
            <a:r>
              <a:rPr lang="en-US"/>
              <a:t>CLEARING AWAY THE WEEDS</a:t>
            </a:r>
          </a:p>
        </p:txBody>
      </p:sp>
      <p:pic>
        <p:nvPicPr>
          <p:cNvPr id="5" name="Content Placeholder 4" descr="A green plants and a fence&#10;&#10;Description automatically generated with medium confidence">
            <a:extLst>
              <a:ext uri="{FF2B5EF4-FFF2-40B4-BE49-F238E27FC236}">
                <a16:creationId xmlns:a16="http://schemas.microsoft.com/office/drawing/2014/main" id="{49008FD7-6B56-3674-BE1D-4C3253CEFAA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1006657"/>
            <a:ext cx="5195704" cy="5195704"/>
          </a:xfrm>
          <a:prstGeom prst="rect">
            <a:avLst/>
          </a:prstGeom>
          <a:noFill/>
          <a:ln>
            <a:noFill/>
          </a:ln>
        </p:spPr>
      </p:pic>
      <p:pic>
        <p:nvPicPr>
          <p:cNvPr id="6" name="Content Placeholder 5" descr="No photo description available.">
            <a:extLst>
              <a:ext uri="{FF2B5EF4-FFF2-40B4-BE49-F238E27FC236}">
                <a16:creationId xmlns:a16="http://schemas.microsoft.com/office/drawing/2014/main" id="{6B5ED7BB-BC5B-474B-B5D8-61692F6F80CF}"/>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563892" y="1006657"/>
            <a:ext cx="6628108" cy="5195704"/>
          </a:xfrm>
          <a:prstGeom prst="rect">
            <a:avLst/>
          </a:prstGeom>
          <a:noFill/>
          <a:ln>
            <a:noFill/>
          </a:ln>
        </p:spPr>
      </p:pic>
    </p:spTree>
    <p:extLst>
      <p:ext uri="{BB962C8B-B14F-4D97-AF65-F5344CB8AC3E}">
        <p14:creationId xmlns:p14="http://schemas.microsoft.com/office/powerpoint/2010/main" val="189987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posing for a photo&#10;&#10;Description automatically generated">
            <a:extLst>
              <a:ext uri="{FF2B5EF4-FFF2-40B4-BE49-F238E27FC236}">
                <a16:creationId xmlns:a16="http://schemas.microsoft.com/office/drawing/2014/main" id="{ABEAC92B-04E0-DA91-BECD-246034188B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5817" y="984493"/>
            <a:ext cx="5310002" cy="5192469"/>
          </a:xfrm>
        </p:spPr>
      </p:pic>
      <p:sp>
        <p:nvSpPr>
          <p:cNvPr id="5" name="Title 4">
            <a:extLst>
              <a:ext uri="{FF2B5EF4-FFF2-40B4-BE49-F238E27FC236}">
                <a16:creationId xmlns:a16="http://schemas.microsoft.com/office/drawing/2014/main" id="{DE7E9E24-961E-911C-9817-CCDB5120D6FA}"/>
              </a:ext>
            </a:extLst>
          </p:cNvPr>
          <p:cNvSpPr>
            <a:spLocks noGrp="1"/>
          </p:cNvSpPr>
          <p:nvPr>
            <p:ph type="title"/>
          </p:nvPr>
        </p:nvSpPr>
        <p:spPr>
          <a:xfrm>
            <a:off x="4308529" y="0"/>
            <a:ext cx="7657528" cy="914399"/>
          </a:xfrm>
        </p:spPr>
        <p:txBody>
          <a:bodyPr>
            <a:normAutofit/>
          </a:bodyPr>
          <a:lstStyle/>
          <a:p>
            <a:r>
              <a:rPr lang="en-US" sz="4000"/>
              <a:t>MEET THE JONES FAMILY</a:t>
            </a:r>
            <a:endParaRPr lang="en-US"/>
          </a:p>
        </p:txBody>
      </p:sp>
      <p:sp>
        <p:nvSpPr>
          <p:cNvPr id="7" name="Content Placeholder 6">
            <a:extLst>
              <a:ext uri="{FF2B5EF4-FFF2-40B4-BE49-F238E27FC236}">
                <a16:creationId xmlns:a16="http://schemas.microsoft.com/office/drawing/2014/main" id="{187FF772-9A17-5112-AE2B-707D330F6EE7}"/>
              </a:ext>
            </a:extLst>
          </p:cNvPr>
          <p:cNvSpPr>
            <a:spLocks noGrp="1"/>
          </p:cNvSpPr>
          <p:nvPr>
            <p:ph sz="half" idx="1"/>
          </p:nvPr>
        </p:nvSpPr>
        <p:spPr>
          <a:xfrm>
            <a:off x="491038" y="1636937"/>
            <a:ext cx="5181600" cy="4351338"/>
          </a:xfrm>
        </p:spPr>
        <p:txBody>
          <a:bodyPr/>
          <a:lstStyle/>
          <a:p>
            <a:r>
              <a:rPr lang="en-US" sz="2800">
                <a:cs typeface="Arial"/>
              </a:rPr>
              <a:t>Michael Jones, </a:t>
            </a:r>
            <a:r>
              <a:rPr lang="en-US">
                <a:cs typeface="Arial"/>
              </a:rPr>
              <a:t>Father</a:t>
            </a:r>
            <a:r>
              <a:rPr lang="en-US" sz="2800">
                <a:cs typeface="Arial"/>
              </a:rPr>
              <a:t>, </a:t>
            </a:r>
            <a:r>
              <a:rPr lang="en-US">
                <a:cs typeface="Arial"/>
              </a:rPr>
              <a:t>Carpenter</a:t>
            </a:r>
            <a:r>
              <a:rPr lang="en-US" sz="2800">
                <a:cs typeface="Arial"/>
              </a:rPr>
              <a:t>, and Missionary</a:t>
            </a:r>
          </a:p>
          <a:p>
            <a:r>
              <a:rPr lang="en-US" sz="2800">
                <a:cs typeface="Arial"/>
              </a:rPr>
              <a:t>Megan Jones, Mother, Teacher</a:t>
            </a:r>
            <a:r>
              <a:rPr lang="en-US">
                <a:cs typeface="Arial"/>
              </a:rPr>
              <a:t>, </a:t>
            </a:r>
            <a:r>
              <a:rPr lang="en-US" sz="2800">
                <a:cs typeface="Arial"/>
              </a:rPr>
              <a:t>and Missionary</a:t>
            </a:r>
          </a:p>
          <a:p>
            <a:r>
              <a:rPr lang="en-US" sz="2800">
                <a:cs typeface="Arial" panose="020B0604020202020204" pitchFamily="34" charset="0"/>
              </a:rPr>
              <a:t>Catherine Jones, age 8, Chanter</a:t>
            </a:r>
          </a:p>
          <a:p>
            <a:r>
              <a:rPr lang="en-US" sz="2800">
                <a:cs typeface="Arial" panose="020B0604020202020204" pitchFamily="34" charset="0"/>
              </a:rPr>
              <a:t>Anastasia Jones, age 7</a:t>
            </a:r>
          </a:p>
          <a:p>
            <a:r>
              <a:rPr lang="en-US" sz="2800">
                <a:cs typeface="Arial" panose="020B0604020202020204" pitchFamily="34" charset="0"/>
              </a:rPr>
              <a:t>Cecelia Jones, age 5</a:t>
            </a:r>
          </a:p>
          <a:p>
            <a:r>
              <a:rPr lang="en-US" sz="2800">
                <a:cs typeface="Arial" panose="020B0604020202020204" pitchFamily="34" charset="0"/>
              </a:rPr>
              <a:t>Elliot Jones, age 2</a:t>
            </a:r>
          </a:p>
        </p:txBody>
      </p:sp>
    </p:spTree>
    <p:extLst>
      <p:ext uri="{BB962C8B-B14F-4D97-AF65-F5344CB8AC3E}">
        <p14:creationId xmlns:p14="http://schemas.microsoft.com/office/powerpoint/2010/main" val="2122735028"/>
      </p:ext>
    </p:extLst>
  </p:cSld>
  <p:clrMapOvr>
    <a:masterClrMapping/>
  </p:clrMapOvr>
</p:sld>
</file>

<file path=ppt/theme/theme1.xml><?xml version="1.0" encoding="utf-8"?>
<a:theme xmlns:a="http://schemas.openxmlformats.org/drawingml/2006/main" name="Custom Design">
  <a:themeElements>
    <a:clrScheme name="OCMC Custom1">
      <a:dk1>
        <a:sysClr val="windowText" lastClr="000000"/>
      </a:dk1>
      <a:lt1>
        <a:srgbClr val="FFFFFF"/>
      </a:lt1>
      <a:dk2>
        <a:srgbClr val="44546A"/>
      </a:dk2>
      <a:lt2>
        <a:srgbClr val="C9BDA7"/>
      </a:lt2>
      <a:accent1>
        <a:srgbClr val="70AD47"/>
      </a:accent1>
      <a:accent2>
        <a:srgbClr val="E67F22"/>
      </a:accent2>
      <a:accent3>
        <a:srgbClr val="4472C4"/>
      </a:accent3>
      <a:accent4>
        <a:srgbClr val="C85C12"/>
      </a:accent4>
      <a:accent5>
        <a:srgbClr val="5B9BD5"/>
      </a:accent5>
      <a:accent6>
        <a:srgbClr val="C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4cd113-f8bf-4b26-8078-06ed0d51ca48" xsi:nil="true"/>
    <lcf76f155ced4ddcb4097134ff3c332f xmlns="d50aaa8a-ee2f-4d68-b1cd-0d1020a5d7a4">
      <Terms xmlns="http://schemas.microsoft.com/office/infopath/2007/PartnerControls"/>
    </lcf76f155ced4ddcb4097134ff3c332f>
    <SharedWithUsers xmlns="ea4cd113-f8bf-4b26-8078-06ed0d51ca48">
      <UserInfo>
        <DisplayName>Daniel  Kindell</DisplayName>
        <AccountId>15</AccountId>
        <AccountType/>
      </UserInfo>
      <UserInfo>
        <DisplayName>Markella Balasis</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AE4DF762E55B4ABAB5BCCC407CD1CB" ma:contentTypeVersion="18" ma:contentTypeDescription="Create a new document." ma:contentTypeScope="" ma:versionID="48086566b7a1e1cba68a2e3d3156ee06">
  <xsd:schema xmlns:xsd="http://www.w3.org/2001/XMLSchema" xmlns:xs="http://www.w3.org/2001/XMLSchema" xmlns:p="http://schemas.microsoft.com/office/2006/metadata/properties" xmlns:ns2="d50aaa8a-ee2f-4d68-b1cd-0d1020a5d7a4" xmlns:ns3="ea4cd113-f8bf-4b26-8078-06ed0d51ca48" targetNamespace="http://schemas.microsoft.com/office/2006/metadata/properties" ma:root="true" ma:fieldsID="de8b56a81638f1ed624793ce7a856e9a" ns2:_="" ns3:_="">
    <xsd:import namespace="d50aaa8a-ee2f-4d68-b1cd-0d1020a5d7a4"/>
    <xsd:import namespace="ea4cd113-f8bf-4b26-8078-06ed0d51ca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0aaa8a-ee2f-4d68-b1cd-0d1020a5d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837388e-4d18-43c0-bd53-32554b3edb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4cd113-f8bf-4b26-8078-06ed0d51ca4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7c3885-7c36-4f48-b41c-07f9b4440589}" ma:internalName="TaxCatchAll" ma:showField="CatchAllData" ma:web="ea4cd113-f8bf-4b26-8078-06ed0d51ca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F37C1D-D824-4215-808A-39315943D5A4}">
  <ds:schemaRef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ea4cd113-f8bf-4b26-8078-06ed0d51ca48"/>
    <ds:schemaRef ds:uri="d50aaa8a-ee2f-4d68-b1cd-0d1020a5d7a4"/>
  </ds:schemaRefs>
</ds:datastoreItem>
</file>

<file path=customXml/itemProps2.xml><?xml version="1.0" encoding="utf-8"?>
<ds:datastoreItem xmlns:ds="http://schemas.openxmlformats.org/officeDocument/2006/customXml" ds:itemID="{1431B253-B49E-42AE-8D7F-364A4D85914E}">
  <ds:schemaRefs>
    <ds:schemaRef ds:uri="d50aaa8a-ee2f-4d68-b1cd-0d1020a5d7a4"/>
    <ds:schemaRef ds:uri="ea4cd113-f8bf-4b26-8078-06ed0d51ca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893223-E53E-4298-A3AE-9C308CD746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917</TotalTime>
  <Words>2309</Words>
  <Application>Microsoft Office PowerPoint</Application>
  <PresentationFormat>Widescreen</PresentationFormat>
  <Paragraphs>145</Paragraphs>
  <Slides>18</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Calibri</vt:lpstr>
      <vt:lpstr>Montserrat</vt:lpstr>
      <vt:lpstr>Segoe UI</vt:lpstr>
      <vt:lpstr>Times New Roman</vt:lpstr>
      <vt:lpstr>Custom Design</vt:lpstr>
      <vt:lpstr>PowerPoint Presentation</vt:lpstr>
      <vt:lpstr>The Great Commission</vt:lpstr>
      <vt:lpstr>PowerPoint Presentation</vt:lpstr>
      <vt:lpstr> 14 How then shall they call on Him in whom they have not believed? And how shall they believe in Him in whom they have not heard? And how shall they hear without a preacher? And how shall they preach unless they are sent? 15 As it is written: “How beautiful are the feet of those who preach the gospel of peace. Who bring glad tidings of good things!” (Romans 10:14-15) </vt:lpstr>
      <vt:lpstr>“How then (shoulders up and hands opened)   shall they (pointing finger forward moving left to right)  call (right hand by the side of the mouth)  on Him (pointing finger up)  in whom they have not (pointing finger up moving left to right)  believed? (both hands brought together as if praying) And how (shoulders up and hands opened)  shall they believe (both hands brought together as if praying)  in Him (pointing finger up) </vt:lpstr>
      <vt:lpstr>PowerPoint Presentation</vt:lpstr>
      <vt:lpstr>ST. GEORGE ORTHODOX CHURCH</vt:lpstr>
      <vt:lpstr>CLEARING AWAY THE WEEDS</vt:lpstr>
      <vt:lpstr>MEET THE JONES FAMILY</vt:lpstr>
      <vt:lpstr>THE KING OF TONGA</vt:lpstr>
      <vt:lpstr>EVERYONE IS WORKING</vt:lpstr>
      <vt:lpstr> MICHAEL &amp; FR. BARTHOLOMEW</vt:lpstr>
      <vt:lpstr> </vt:lpstr>
      <vt:lpstr> </vt:lpstr>
      <vt:lpstr> </vt:lpstr>
      <vt:lpstr>PowerPoint Presentation</vt:lpstr>
      <vt:lpstr>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 Chris Rowe</dc:creator>
  <cp:lastModifiedBy>Daniel  Kindell</cp:lastModifiedBy>
  <cp:revision>5</cp:revision>
  <cp:lastPrinted>2024-01-03T00:52:02Z</cp:lastPrinted>
  <dcterms:created xsi:type="dcterms:W3CDTF">2021-10-04T21:01:18Z</dcterms:created>
  <dcterms:modified xsi:type="dcterms:W3CDTF">2024-02-28T10:52:55Z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0x010100ACAE4DF762E55B4ABAB5BCCC407CD1CB</vt:lpwstr>
  </property>
  <property fmtid="{D5CDD505-2E9C-101B-9397-08002B2CF9AE}" pid="3" name="MediaServiceImageTags">
    <vt:lpwstr/>
  </property>
  <property fmtid="{D5CDD505-2E9C-101B-9397-08002B2CF9AE}" pid="4" name="_MarkAsFinal">
    <vt:bool>true</vt:bool>
  </property>
</Properties>
</file>